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6" r:id="rId3"/>
    <p:sldId id="258" r:id="rId4"/>
    <p:sldId id="260" r:id="rId5"/>
    <p:sldId id="259" r:id="rId6"/>
    <p:sldId id="281" r:id="rId7"/>
    <p:sldId id="276" r:id="rId8"/>
    <p:sldId id="261" r:id="rId9"/>
    <p:sldId id="277" r:id="rId10"/>
    <p:sldId id="262" r:id="rId11"/>
    <p:sldId id="278" r:id="rId12"/>
    <p:sldId id="263" r:id="rId13"/>
    <p:sldId id="264" r:id="rId14"/>
    <p:sldId id="265" r:id="rId15"/>
    <p:sldId id="266" r:id="rId16"/>
    <p:sldId id="267" r:id="rId17"/>
    <p:sldId id="279" r:id="rId18"/>
    <p:sldId id="280" r:id="rId19"/>
    <p:sldId id="27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2EDE7"/>
    <a:srgbClr val="FFFFFF"/>
    <a:srgbClr val="904C81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1" autoAdjust="0"/>
    <p:restoredTop sz="74201" autoAdjust="0"/>
  </p:normalViewPr>
  <p:slideViewPr>
    <p:cSldViewPr snapToGrid="0" showGuides="1">
      <p:cViewPr varScale="1">
        <p:scale>
          <a:sx n="78" d="100"/>
          <a:sy n="78" d="100"/>
        </p:scale>
        <p:origin x="10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1664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98A8520-C48A-99A8-CDA8-E4B58F1CFD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C21CBE-7C27-84DA-868C-2A903413BA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B2DFB-DAB3-40C5-A3CB-B6ECDEFEA083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211C5D0-2828-6381-9AAC-E3B82D275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EEB1C4-6DB8-34CA-39BA-0EA951E768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B9AD7-7CBD-464B-8CD5-9808BA7FE0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1569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3984F-77CB-4E13-857E-BCD54EB30ABF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070E9-6F32-4722-8F5A-8A7B83A1CD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4923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2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40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88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3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24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2923C-808B-8CCF-F621-76986BDF2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2C6E16-80FD-CA5B-4C9E-2CEEE5AD1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A2FAAC9-112D-2129-A1BD-149AD759F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79D0DA-9247-26AE-3F8A-072A195F0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85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0E9-6F32-4722-8F5A-8A7B83A1CD4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21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45CC3A0-2929-2F35-2BC4-3947C264A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443" y="0"/>
            <a:ext cx="2407118" cy="109315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E551DF9-D058-166B-8065-0621F94F8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5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9007-03DE-470B-91F5-5B54D258AC3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B170E09-3EF4-F594-FFDB-20F823F27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9" b="43510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E551DF9-D058-166B-8065-0621F94F8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126" y="649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9007-03DE-470B-91F5-5B54D258AC32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sv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79D8B8D-B737-065F-4FF5-A4ED81D2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7310" b="6720"/>
          <a:stretch>
            <a:fillRect/>
          </a:stretch>
        </p:blipFill>
        <p:spPr>
          <a:xfrm>
            <a:off x="0" y="-1"/>
            <a:ext cx="12278627" cy="6858001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5E5AF1F-1016-8E70-817E-6098B4D33BD9}"/>
              </a:ext>
            </a:extLst>
          </p:cNvPr>
          <p:cNvSpPr/>
          <p:nvPr/>
        </p:nvSpPr>
        <p:spPr>
          <a:xfrm>
            <a:off x="4384394" y="5083158"/>
            <a:ext cx="4028086" cy="14636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汇报人：曹泽平</a:t>
            </a:r>
            <a:endParaRPr lang="en-US" altLang="zh-CN" sz="2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汇报时间：</a:t>
            </a:r>
            <a:r>
              <a:rPr lang="en-US" altLang="zh-CN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2026</a:t>
            </a:r>
            <a:r>
              <a:rPr lang="zh-CN" altLang="en-US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28</a:t>
            </a:r>
            <a:r>
              <a:rPr lang="zh-CN" altLang="en-US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en-US" altLang="zh-CN" sz="2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导师：毛洪钧 教授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B2F2FA0-3910-30A0-45A5-AEF09EC9C4A6}"/>
              </a:ext>
            </a:extLst>
          </p:cNvPr>
          <p:cNvSpPr txBox="1"/>
          <p:nvPr/>
        </p:nvSpPr>
        <p:spPr>
          <a:xfrm>
            <a:off x="637407" y="2274749"/>
            <a:ext cx="11173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0070C0"/>
                </a:solidFill>
                <a:latin typeface="阿里巴巴普惠体 3.0 65 Medium" panose="00020600040101010101" pitchFamily="18" charset="-122"/>
                <a:ea typeface="阿里巴巴普惠体 3.0 65 Medium" panose="00020600040101010101" pitchFamily="18" charset="-122"/>
                <a:cs typeface="阿里巴巴普惠体 3.0 65 Medium" panose="00020600040101010101" pitchFamily="18" charset="-122"/>
              </a:rPr>
              <a:t>科研工作中的大模型应用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878687D-53DA-D510-0665-1CAAA101B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09" y="0"/>
            <a:ext cx="2407118" cy="10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0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CD249-E774-2E20-37C4-01E4EF98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1CEC271-F4A1-89D7-6CAE-71C3639A2782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FB1927-D361-07F1-A5DE-4543380D4E8D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34EFC7-A226-5C14-9211-99C56B623A46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调用大模型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793F6B-530C-76EC-664B-5082A6735354}"/>
              </a:ext>
            </a:extLst>
          </p:cNvPr>
          <p:cNvSpPr/>
          <p:nvPr/>
        </p:nvSpPr>
        <p:spPr>
          <a:xfrm>
            <a:off x="504965" y="991633"/>
            <a:ext cx="2584744" cy="55800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4D27AB68-231F-D684-C0F5-E4A7A60EDE26}"/>
              </a:ext>
            </a:extLst>
          </p:cNvPr>
          <p:cNvSpPr txBox="1"/>
          <p:nvPr/>
        </p:nvSpPr>
        <p:spPr>
          <a:xfrm>
            <a:off x="349144" y="1080674"/>
            <a:ext cx="2846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03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通过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+mn-ea"/>
              </a:rPr>
              <a:t>手机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APP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调用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A8BF2D8-3894-33F4-38D5-EC387F8F7852}"/>
              </a:ext>
            </a:extLst>
          </p:cNvPr>
          <p:cNvSpPr txBox="1"/>
          <p:nvPr/>
        </p:nvSpPr>
        <p:spPr>
          <a:xfrm>
            <a:off x="926574" y="1924204"/>
            <a:ext cx="516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ea"/>
              </a:rPr>
              <a:t>1.</a:t>
            </a:r>
            <a:r>
              <a:rPr lang="zh-CN" altLang="en-US" sz="2400" b="1" dirty="0">
                <a:latin typeface="+mn-ea"/>
              </a:rPr>
              <a:t>服务器</a:t>
            </a:r>
            <a:r>
              <a:rPr lang="en-US" altLang="zh-CN" sz="2400" b="1" dirty="0">
                <a:latin typeface="+mn-ea"/>
              </a:rPr>
              <a:t>/</a:t>
            </a:r>
            <a:r>
              <a:rPr lang="zh-CN" altLang="en-US" sz="2400" b="1" dirty="0">
                <a:latin typeface="+mn-ea"/>
              </a:rPr>
              <a:t>电脑安装 </a:t>
            </a:r>
            <a:r>
              <a:rPr lang="en-US" altLang="zh-CN" sz="2400" b="1" dirty="0">
                <a:latin typeface="+mn-ea"/>
              </a:rPr>
              <a:t>HAPPY CLI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027D17-2C73-D01B-4446-8660DFA71359}"/>
              </a:ext>
            </a:extLst>
          </p:cNvPr>
          <p:cNvSpPr txBox="1"/>
          <p:nvPr/>
        </p:nvSpPr>
        <p:spPr>
          <a:xfrm>
            <a:off x="7316144" y="1923355"/>
            <a:ext cx="434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ea"/>
              </a:rPr>
              <a:t>2.</a:t>
            </a:r>
            <a:r>
              <a:rPr lang="zh-CN" altLang="en-US" sz="2400" b="1" dirty="0">
                <a:latin typeface="+mn-ea"/>
              </a:rPr>
              <a:t>手机安装 </a:t>
            </a:r>
            <a:r>
              <a:rPr lang="en-US" altLang="zh-CN" sz="2400" b="1" dirty="0">
                <a:latin typeface="+mn-ea"/>
              </a:rPr>
              <a:t>HAPPY APP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23F0C4-2C64-C4B2-D239-653932BD8A4E}"/>
              </a:ext>
            </a:extLst>
          </p:cNvPr>
          <p:cNvSpPr txBox="1"/>
          <p:nvPr/>
        </p:nvSpPr>
        <p:spPr>
          <a:xfrm>
            <a:off x="1815352" y="4347206"/>
            <a:ext cx="235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ea"/>
              </a:rPr>
              <a:t>3.APP</a:t>
            </a:r>
            <a:r>
              <a:rPr lang="zh-CN" altLang="en-US" sz="2400" b="1" dirty="0">
                <a:latin typeface="+mn-ea"/>
              </a:rPr>
              <a:t>绑定</a:t>
            </a:r>
            <a:r>
              <a:rPr lang="en-US" altLang="zh-CN" sz="2400" b="1" dirty="0">
                <a:latin typeface="+mn-ea"/>
              </a:rPr>
              <a:t>CLI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1611D1-3259-78FD-6650-678E9061B775}"/>
              </a:ext>
            </a:extLst>
          </p:cNvPr>
          <p:cNvSpPr/>
          <p:nvPr/>
        </p:nvSpPr>
        <p:spPr>
          <a:xfrm>
            <a:off x="6368136" y="1889930"/>
            <a:ext cx="5644192" cy="228105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1D12108-113B-1834-43BB-FB9F6AD5AE2B}"/>
              </a:ext>
            </a:extLst>
          </p:cNvPr>
          <p:cNvSpPr/>
          <p:nvPr/>
        </p:nvSpPr>
        <p:spPr>
          <a:xfrm>
            <a:off x="228600" y="1889929"/>
            <a:ext cx="5644192" cy="228105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EAAB160-CE03-AFAD-02A3-38C3990FAA6D}"/>
              </a:ext>
            </a:extLst>
          </p:cNvPr>
          <p:cNvSpPr/>
          <p:nvPr/>
        </p:nvSpPr>
        <p:spPr>
          <a:xfrm>
            <a:off x="216533" y="4386334"/>
            <a:ext cx="5656260" cy="20660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F86A492-2A2B-7938-1A43-7F964A02BF4D}"/>
              </a:ext>
            </a:extLst>
          </p:cNvPr>
          <p:cNvSpPr txBox="1"/>
          <p:nvPr/>
        </p:nvSpPr>
        <p:spPr>
          <a:xfrm>
            <a:off x="1054411" y="3801656"/>
            <a:ext cx="162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安装</a:t>
            </a:r>
            <a:r>
              <a:rPr lang="en-US" altLang="zh-CN" dirty="0">
                <a:latin typeface="+mn-ea"/>
              </a:rPr>
              <a:t>Node.js</a:t>
            </a:r>
            <a:endParaRPr lang="zh-CN" altLang="en-US" dirty="0"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A2E583-0B13-C732-6E4B-14C6BD342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36785" r="23837" b="10105"/>
          <a:stretch>
            <a:fillRect/>
          </a:stretch>
        </p:blipFill>
        <p:spPr bwMode="auto">
          <a:xfrm>
            <a:off x="282677" y="2424262"/>
            <a:ext cx="2807032" cy="13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F64560F1-605B-95E0-6DB2-EC3F1B4B9B0C}"/>
              </a:ext>
            </a:extLst>
          </p:cNvPr>
          <p:cNvSpPr/>
          <p:nvPr/>
        </p:nvSpPr>
        <p:spPr>
          <a:xfrm>
            <a:off x="3194439" y="2929766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8B868E7-9597-703D-BB9A-1C89AB1816BB}"/>
              </a:ext>
            </a:extLst>
          </p:cNvPr>
          <p:cNvSpPr txBox="1"/>
          <p:nvPr/>
        </p:nvSpPr>
        <p:spPr>
          <a:xfrm>
            <a:off x="3873204" y="3762528"/>
            <a:ext cx="162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安装</a:t>
            </a:r>
            <a:r>
              <a:rPr lang="en-US" altLang="zh-CN" dirty="0">
                <a:latin typeface="+mn-ea"/>
              </a:rPr>
              <a:t>HAPPY</a:t>
            </a:r>
            <a:endParaRPr lang="zh-CN" altLang="en-US" dirty="0">
              <a:latin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BAF4B77-36DA-290B-E362-923D87BC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" r="9379"/>
          <a:stretch>
            <a:fillRect/>
          </a:stretch>
        </p:blipFill>
        <p:spPr>
          <a:xfrm>
            <a:off x="3542425" y="2375704"/>
            <a:ext cx="2250782" cy="80167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E663932-8E83-2A9D-8554-34AEA5D48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416" y="3236589"/>
            <a:ext cx="1828800" cy="46672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A93A1AC-D8BE-6A10-CC74-37EE02C2103F}"/>
              </a:ext>
            </a:extLst>
          </p:cNvPr>
          <p:cNvSpPr txBox="1"/>
          <p:nvPr/>
        </p:nvSpPr>
        <p:spPr>
          <a:xfrm>
            <a:off x="6594252" y="3762528"/>
            <a:ext cx="279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安装</a:t>
            </a:r>
            <a:r>
              <a:rPr lang="en-US" altLang="zh-CN" dirty="0">
                <a:latin typeface="+mn-ea"/>
              </a:rPr>
              <a:t>Google Play</a:t>
            </a:r>
            <a:r>
              <a:rPr lang="zh-CN" altLang="en-US" dirty="0">
                <a:latin typeface="+mn-ea"/>
              </a:rPr>
              <a:t>服务</a:t>
            </a:r>
          </a:p>
        </p:txBody>
      </p:sp>
      <p:pic>
        <p:nvPicPr>
          <p:cNvPr id="2054" name="Picture 6" descr="google play 官网下载-Google Play商店客户端官方版下载-下载之家">
            <a:extLst>
              <a:ext uri="{FF2B5EF4-FFF2-40B4-BE49-F238E27FC236}">
                <a16:creationId xmlns:a16="http://schemas.microsoft.com/office/drawing/2014/main" id="{8A0D643A-3FA8-C0E2-BECA-50E2DB99C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8F0FE"/>
              </a:clrFrom>
              <a:clrTo>
                <a:srgbClr val="E8F0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0" t="9523" r="33357" b="37508"/>
          <a:stretch>
            <a:fillRect/>
          </a:stretch>
        </p:blipFill>
        <p:spPr bwMode="auto">
          <a:xfrm>
            <a:off x="7064943" y="2520072"/>
            <a:ext cx="1376414" cy="11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B434FBE8-10E6-EEAF-FC0F-BF0EEF4B49A9}"/>
              </a:ext>
            </a:extLst>
          </p:cNvPr>
          <p:cNvSpPr/>
          <p:nvPr/>
        </p:nvSpPr>
        <p:spPr>
          <a:xfrm>
            <a:off x="8760644" y="2929395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56" name="Picture 8" descr="手机也能远程操控Claude Code？Happy Coder让你随时随地接管AI任务 - 苏米客">
            <a:extLst>
              <a:ext uri="{FF2B5EF4-FFF2-40B4-BE49-F238E27FC236}">
                <a16:creationId xmlns:a16="http://schemas.microsoft.com/office/drawing/2014/main" id="{17012558-6F5B-A74B-34EC-C69882C7F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2101" r="78947" b="72777"/>
          <a:stretch>
            <a:fillRect/>
          </a:stretch>
        </p:blipFill>
        <p:spPr bwMode="auto">
          <a:xfrm>
            <a:off x="9740766" y="2463651"/>
            <a:ext cx="1266198" cy="11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34F175E-4B91-0F38-2ED7-370B2C555AFC}"/>
              </a:ext>
            </a:extLst>
          </p:cNvPr>
          <p:cNvSpPr txBox="1"/>
          <p:nvPr/>
        </p:nvSpPr>
        <p:spPr>
          <a:xfrm>
            <a:off x="9517396" y="3762528"/>
            <a:ext cx="279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安装</a:t>
            </a:r>
            <a:r>
              <a:rPr lang="en-US" altLang="zh-CN" dirty="0">
                <a:latin typeface="+mn-ea"/>
              </a:rPr>
              <a:t>HAPPY APP</a:t>
            </a:r>
            <a:endParaRPr lang="zh-CN" altLang="en-US" dirty="0"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701429C-ABAD-8B35-B20E-1CC7122A4593}"/>
              </a:ext>
            </a:extLst>
          </p:cNvPr>
          <p:cNvSpPr txBox="1"/>
          <p:nvPr/>
        </p:nvSpPr>
        <p:spPr>
          <a:xfrm>
            <a:off x="349144" y="6083055"/>
            <a:ext cx="262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通过</a:t>
            </a:r>
            <a:r>
              <a:rPr lang="en-US" altLang="zh-CN" dirty="0">
                <a:latin typeface="+mn-ea"/>
              </a:rPr>
              <a:t>URL/</a:t>
            </a:r>
            <a:r>
              <a:rPr lang="zh-CN" altLang="en-US" dirty="0">
                <a:latin typeface="+mn-ea"/>
              </a:rPr>
              <a:t>二维码绑定</a:t>
            </a: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1F97719A-F10F-1E7A-8710-15036FC66A6A}"/>
              </a:ext>
            </a:extLst>
          </p:cNvPr>
          <p:cNvSpPr/>
          <p:nvPr/>
        </p:nvSpPr>
        <p:spPr>
          <a:xfrm>
            <a:off x="2868606" y="5223790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1606C61-7109-4234-9B06-583AF5699E5D}"/>
              </a:ext>
            </a:extLst>
          </p:cNvPr>
          <p:cNvSpPr txBox="1"/>
          <p:nvPr/>
        </p:nvSpPr>
        <p:spPr>
          <a:xfrm>
            <a:off x="3873204" y="6083055"/>
            <a:ext cx="182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开始远程对话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38C0B70-92EC-339E-1708-13B98813D4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54114"/>
          <a:stretch>
            <a:fillRect/>
          </a:stretch>
        </p:blipFill>
        <p:spPr>
          <a:xfrm>
            <a:off x="3724426" y="4761048"/>
            <a:ext cx="1857790" cy="132200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3671DFA-832C-8D92-C09E-A70C82A0D8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890" b="38246"/>
          <a:stretch>
            <a:fillRect/>
          </a:stretch>
        </p:blipFill>
        <p:spPr>
          <a:xfrm>
            <a:off x="760364" y="4728084"/>
            <a:ext cx="1695070" cy="130258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3E0949E7-F09E-4E57-8E37-16E9504DCA00}"/>
              </a:ext>
            </a:extLst>
          </p:cNvPr>
          <p:cNvSpPr/>
          <p:nvPr/>
        </p:nvSpPr>
        <p:spPr>
          <a:xfrm>
            <a:off x="6416624" y="5033232"/>
            <a:ext cx="5477976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可远程办公，搭载于服务器上可随时新建终端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7BDC4DF-50AF-64C3-E71A-6C54F4A11F27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10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75920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1CEC271-F4A1-89D7-6CAE-71C3639A2782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FB1927-D361-07F1-A5DE-4543380D4E8D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34EFC7-A226-5C14-9211-99C56B623A46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调用大模型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2C793F6B-530C-76EC-664B-5082A6735354}"/>
              </a:ext>
            </a:extLst>
          </p:cNvPr>
          <p:cNvSpPr/>
          <p:nvPr/>
        </p:nvSpPr>
        <p:spPr>
          <a:xfrm>
            <a:off x="504965" y="991633"/>
            <a:ext cx="2584744" cy="55800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id="{4D27AB68-231F-D684-C0F5-E4A7A60EDE26}"/>
              </a:ext>
            </a:extLst>
          </p:cNvPr>
          <p:cNvSpPr txBox="1"/>
          <p:nvPr/>
        </p:nvSpPr>
        <p:spPr>
          <a:xfrm>
            <a:off x="349144" y="1080674"/>
            <a:ext cx="2846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03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通过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+mn-ea"/>
              </a:rPr>
              <a:t>手机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APP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调用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DA2C60-5719-B522-5CE6-BB8CF8A1DA98}"/>
              </a:ext>
            </a:extLst>
          </p:cNvPr>
          <p:cNvGrpSpPr/>
          <p:nvPr/>
        </p:nvGrpSpPr>
        <p:grpSpPr>
          <a:xfrm>
            <a:off x="3437651" y="1679450"/>
            <a:ext cx="5316698" cy="5178550"/>
            <a:chOff x="3679717" y="1480784"/>
            <a:chExt cx="5316698" cy="51785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74FA401-74E2-4495-1F82-44535E0E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" b="6085"/>
            <a:stretch>
              <a:fillRect/>
            </a:stretch>
          </p:blipFill>
          <p:spPr>
            <a:xfrm>
              <a:off x="6307755" y="1480784"/>
              <a:ext cx="2688660" cy="5178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17942D-5EE3-134B-5E94-E99198055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5" b="4061"/>
            <a:stretch>
              <a:fillRect/>
            </a:stretch>
          </p:blipFill>
          <p:spPr>
            <a:xfrm>
              <a:off x="3679717" y="1480784"/>
              <a:ext cx="2628038" cy="5147495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E5EE8206-7E0F-AB68-5DE8-0512EF089F09}"/>
              </a:ext>
            </a:extLst>
          </p:cNvPr>
          <p:cNvSpPr/>
          <p:nvPr/>
        </p:nvSpPr>
        <p:spPr>
          <a:xfrm>
            <a:off x="3552218" y="2413730"/>
            <a:ext cx="2353282" cy="5136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6E397B-5568-85A0-3F5F-2B31135BB6D2}"/>
              </a:ext>
            </a:extLst>
          </p:cNvPr>
          <p:cNvSpPr/>
          <p:nvPr/>
        </p:nvSpPr>
        <p:spPr>
          <a:xfrm>
            <a:off x="6233378" y="4349750"/>
            <a:ext cx="872272" cy="10858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468A055-6392-6E20-D08E-6EF976CBB59B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05650" y="4892675"/>
            <a:ext cx="1999849" cy="37234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B64AC38-A640-E261-C7E2-D7D2C02C2E33}"/>
              </a:ext>
            </a:extLst>
          </p:cNvPr>
          <p:cNvCxnSpPr>
            <a:cxnSpLocks/>
          </p:cNvCxnSpPr>
          <p:nvPr/>
        </p:nvCxnSpPr>
        <p:spPr>
          <a:xfrm flipH="1">
            <a:off x="2397690" y="2670540"/>
            <a:ext cx="1154528" cy="75846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18"/>
          <p:cNvSpPr txBox="1"/>
          <p:nvPr/>
        </p:nvSpPr>
        <p:spPr>
          <a:xfrm>
            <a:off x="228600" y="3395232"/>
            <a:ext cx="2628038" cy="54997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125730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可远程开启、关闭终端</a:t>
            </a:r>
          </a:p>
        </p:txBody>
      </p:sp>
      <p:sp>
        <p:nvSpPr>
          <p:cNvPr id="27" name="文本框 18">
            <a:extLst>
              <a:ext uri="{FF2B5EF4-FFF2-40B4-BE49-F238E27FC236}">
                <a16:creationId xmlns:a16="http://schemas.microsoft.com/office/drawing/2014/main" id="{4D29F5D7-B49E-4D78-5DFE-8C0BB38406FC}"/>
              </a:ext>
            </a:extLst>
          </p:cNvPr>
          <p:cNvSpPr txBox="1"/>
          <p:nvPr/>
        </p:nvSpPr>
        <p:spPr>
          <a:xfrm>
            <a:off x="9105498" y="4624545"/>
            <a:ext cx="2887579" cy="915464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125730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可调整模型权限。</a:t>
            </a:r>
            <a:r>
              <a:rPr lang="en-US" altLang="zh-CN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YOLO</a:t>
            </a: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模式指允许全部权限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E39773F-9DFB-736F-6BBA-BE1E3375C5AB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11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52213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3233A-FA89-B057-006D-E2ED3230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BD292E-E9D2-5466-F7A5-8C3A742C82D9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2196268-91E4-A559-8D38-0684FBAD946B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3360D7-E358-26BD-3AA5-0B937ABEC346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文献工作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8B3995C-A861-80A8-47A5-D6AC16C4715F}"/>
              </a:ext>
            </a:extLst>
          </p:cNvPr>
          <p:cNvSpPr/>
          <p:nvPr/>
        </p:nvSpPr>
        <p:spPr>
          <a:xfrm>
            <a:off x="1773154" y="6155776"/>
            <a:ext cx="864569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可极快速的找到最相关的文献，但额度、找到文献的数量有限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F425EF3-7FBF-058C-4D09-70D3DFB8E0E9}"/>
              </a:ext>
            </a:extLst>
          </p:cNvPr>
          <p:cNvGrpSpPr/>
          <p:nvPr/>
        </p:nvGrpSpPr>
        <p:grpSpPr>
          <a:xfrm>
            <a:off x="4805613" y="711809"/>
            <a:ext cx="2580774" cy="558005"/>
            <a:chOff x="6179863" y="888979"/>
            <a:chExt cx="5350763" cy="587870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9B64C413-66D7-122F-BA98-497B30DF7537}"/>
                </a:ext>
              </a:extLst>
            </p:cNvPr>
            <p:cNvSpPr/>
            <p:nvPr/>
          </p:nvSpPr>
          <p:spPr>
            <a:xfrm>
              <a:off x="6423105" y="888979"/>
              <a:ext cx="4864282" cy="58787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文本框 16">
              <a:extLst>
                <a:ext uri="{FF2B5EF4-FFF2-40B4-BE49-F238E27FC236}">
                  <a16:creationId xmlns:a16="http://schemas.microsoft.com/office/drawing/2014/main" id="{2748C4C5-50D5-C49E-8258-0B131E807524}"/>
                </a:ext>
              </a:extLst>
            </p:cNvPr>
            <p:cNvSpPr txBox="1"/>
            <p:nvPr/>
          </p:nvSpPr>
          <p:spPr>
            <a:xfrm>
              <a:off x="6179863" y="982786"/>
              <a:ext cx="5350763" cy="421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ysClr val="windowText" lastClr="000000"/>
                  </a:solidFill>
                  <a:latin typeface="+mn-ea"/>
                </a:rPr>
                <a:t>01 </a:t>
              </a:r>
              <a:r>
                <a:rPr lang="zh-CN" altLang="en-US" sz="2000" b="1" dirty="0">
                  <a:solidFill>
                    <a:sysClr val="windowText" lastClr="000000"/>
                  </a:solidFill>
                  <a:latin typeface="+mn-ea"/>
                </a:rPr>
                <a:t>文献查找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06A3C5D-FF1C-47F2-3E54-AC5474A0B9E8}"/>
              </a:ext>
            </a:extLst>
          </p:cNvPr>
          <p:cNvGrpSpPr/>
          <p:nvPr/>
        </p:nvGrpSpPr>
        <p:grpSpPr>
          <a:xfrm>
            <a:off x="1567562" y="1453271"/>
            <a:ext cx="9056876" cy="4607833"/>
            <a:chOff x="344069" y="1453271"/>
            <a:chExt cx="9056876" cy="460783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F00C9EF-C84B-B3D9-FCEA-C6978EE1996F}"/>
                </a:ext>
              </a:extLst>
            </p:cNvPr>
            <p:cNvGrpSpPr/>
            <p:nvPr/>
          </p:nvGrpSpPr>
          <p:grpSpPr>
            <a:xfrm>
              <a:off x="4984982" y="1453271"/>
              <a:ext cx="4284000" cy="4607833"/>
              <a:chOff x="326357" y="1330954"/>
              <a:chExt cx="4284000" cy="4607833"/>
            </a:xfrm>
          </p:grpSpPr>
          <p:sp>
            <p:nvSpPr>
              <p:cNvPr id="13" name="矩形 58"/>
              <p:cNvSpPr/>
              <p:nvPr/>
            </p:nvSpPr>
            <p:spPr>
              <a:xfrm>
                <a:off x="326357" y="1522045"/>
                <a:ext cx="4284000" cy="4416742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372152" y="1330954"/>
                <a:ext cx="2192409" cy="35328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使用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Gemini</a:t>
                </a: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查找</a:t>
                </a:r>
              </a:p>
            </p:txBody>
          </p:sp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84210B-7F18-FF9F-FD88-19B740D1F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701" y="2068595"/>
              <a:ext cx="3682177" cy="1196784"/>
            </a:xfrm>
            <a:prstGeom prst="rect">
              <a:avLst/>
            </a:prstGeom>
          </p:spPr>
        </p:pic>
        <p:sp>
          <p:nvSpPr>
            <p:cNvPr id="1049147" name="矩形 58"/>
            <p:cNvSpPr/>
            <p:nvPr/>
          </p:nvSpPr>
          <p:spPr>
            <a:xfrm>
              <a:off x="344069" y="1632783"/>
              <a:ext cx="4283324" cy="441674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86936" y="1453271"/>
              <a:ext cx="2192409" cy="3532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使用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KIMI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查找</a:t>
              </a:r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C882A1B1-5170-0FF2-AA0D-D872E2B62373}"/>
                </a:ext>
              </a:extLst>
            </p:cNvPr>
            <p:cNvSpPr/>
            <p:nvPr/>
          </p:nvSpPr>
          <p:spPr>
            <a:xfrm rot="5400000">
              <a:off x="2249732" y="3380755"/>
              <a:ext cx="352114" cy="288758"/>
            </a:xfrm>
            <a:prstGeom prst="rightArrow">
              <a:avLst/>
            </a:prstGeom>
            <a:solidFill>
              <a:srgbClr val="7C7C7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5D73B9-8CAD-33AC-0625-D711B9476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46" t="6665" r="9185" b="38039"/>
            <a:stretch>
              <a:fillRect/>
            </a:stretch>
          </p:blipFill>
          <p:spPr>
            <a:xfrm>
              <a:off x="509955" y="3784889"/>
              <a:ext cx="3542909" cy="2022937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7DFC3A9-EFE5-1830-3F28-ED42551EFA88}"/>
                </a:ext>
              </a:extLst>
            </p:cNvPr>
            <p:cNvSpPr txBox="1"/>
            <p:nvPr/>
          </p:nvSpPr>
          <p:spPr>
            <a:xfrm>
              <a:off x="2455525" y="3230891"/>
              <a:ext cx="22375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大模型可访问谷歌学术，查询真实的文献信息</a:t>
              </a: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C8E2C76-5C13-4A75-3E50-00D8EB8A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6594" y="1836547"/>
              <a:ext cx="4200773" cy="139434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0FABC4B-9654-9F4F-6555-FE63E296BFAF}"/>
                </a:ext>
              </a:extLst>
            </p:cNvPr>
            <p:cNvSpPr/>
            <p:nvPr/>
          </p:nvSpPr>
          <p:spPr>
            <a:xfrm>
              <a:off x="5656580" y="2800248"/>
              <a:ext cx="845820" cy="34935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6296CF43-AEF5-45D0-2728-0B61B7A76C5E}"/>
                </a:ext>
              </a:extLst>
            </p:cNvPr>
            <p:cNvSpPr/>
            <p:nvPr/>
          </p:nvSpPr>
          <p:spPr>
            <a:xfrm rot="5400000">
              <a:off x="6905491" y="3380755"/>
              <a:ext cx="352114" cy="288758"/>
            </a:xfrm>
            <a:prstGeom prst="rightArrow">
              <a:avLst/>
            </a:prstGeom>
            <a:solidFill>
              <a:srgbClr val="7C7C7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7DFC3A9-EFE5-1830-3F28-ED42551EFA88}"/>
                </a:ext>
              </a:extLst>
            </p:cNvPr>
            <p:cNvSpPr txBox="1"/>
            <p:nvPr/>
          </p:nvSpPr>
          <p:spPr>
            <a:xfrm>
              <a:off x="7126980" y="3260883"/>
              <a:ext cx="2273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Gemini</a:t>
              </a:r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有深度研究模式，可同时查阅大量文献并生成报告</a:t>
              </a: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F50E61F-9B80-D59F-D1DC-FCF47BFF6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6595" y="3810742"/>
              <a:ext cx="4200772" cy="1883369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9B47B5D-7020-3445-123A-C148D0303F98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12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52021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D0993-237F-3AEF-FB73-76B6F893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9AF90FD-86F2-0EF2-4A73-09BF43DEC15B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155A1CE-D862-7FF6-DEB3-B6A04002AD2D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732332-217A-1F4A-0EFB-72348DD2FF0E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文献工作</a:t>
            </a:r>
          </a:p>
        </p:txBody>
      </p:sp>
      <p:sp>
        <p:nvSpPr>
          <p:cNvPr id="13" name="矩形 58"/>
          <p:cNvSpPr/>
          <p:nvPr/>
        </p:nvSpPr>
        <p:spPr>
          <a:xfrm>
            <a:off x="778934" y="1552835"/>
            <a:ext cx="10634133" cy="4568834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99796" y="1310942"/>
            <a:ext cx="2192409" cy="3532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使用</a:t>
            </a:r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查找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0ECE758-9D5A-E002-F9B1-46D89402B7E7}"/>
              </a:ext>
            </a:extLst>
          </p:cNvPr>
          <p:cNvGrpSpPr/>
          <p:nvPr/>
        </p:nvGrpSpPr>
        <p:grpSpPr>
          <a:xfrm>
            <a:off x="872060" y="1837458"/>
            <a:ext cx="8398932" cy="620407"/>
            <a:chOff x="1447801" y="1683453"/>
            <a:chExt cx="8398932" cy="620407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F22360A4-9245-28AD-85DE-C2A772196BFB}"/>
                </a:ext>
              </a:extLst>
            </p:cNvPr>
            <p:cNvSpPr/>
            <p:nvPr/>
          </p:nvSpPr>
          <p:spPr>
            <a:xfrm>
              <a:off x="2500842" y="1683453"/>
              <a:ext cx="7345891" cy="620407"/>
            </a:xfrm>
            <a:prstGeom prst="roundRect">
              <a:avLst/>
            </a:prstGeom>
            <a:solidFill>
              <a:srgbClr val="F2ED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</a:rPr>
                <a:t>帮我下载有关新污染物排放清单的</a:t>
              </a:r>
              <a:r>
                <a:rPr lang="en-US" altLang="zh-CN" sz="1600" dirty="0">
                  <a:solidFill>
                    <a:schemeClr val="tx1"/>
                  </a:solidFill>
                </a:rPr>
                <a:t>OA</a:t>
              </a:r>
              <a:r>
                <a:rPr lang="zh-CN" altLang="en-US" sz="1600" dirty="0">
                  <a:solidFill>
                    <a:schemeClr val="tx1"/>
                  </a:solidFill>
                </a:rPr>
                <a:t>文献，包括微塑料、</a:t>
              </a:r>
              <a:r>
                <a:rPr lang="en-US" altLang="zh-CN" sz="1600" dirty="0">
                  <a:solidFill>
                    <a:schemeClr val="tx1"/>
                  </a:solidFill>
                </a:rPr>
                <a:t>PFAS</a:t>
              </a:r>
              <a:r>
                <a:rPr lang="zh-CN" altLang="en-US" sz="1600" dirty="0">
                  <a:solidFill>
                    <a:schemeClr val="tx1"/>
                  </a:solidFill>
                </a:rPr>
                <a:t>、氯溴有机物等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D2FE0A6-CE4A-A713-F165-F0EA7AB1DDC0}"/>
                </a:ext>
              </a:extLst>
            </p:cNvPr>
            <p:cNvSpPr txBox="1"/>
            <p:nvPr/>
          </p:nvSpPr>
          <p:spPr>
            <a:xfrm>
              <a:off x="1447801" y="1762823"/>
              <a:ext cx="111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USER</a:t>
              </a:r>
              <a:r>
                <a:rPr lang="zh-CN" altLang="en-US" sz="2400" b="1" dirty="0"/>
                <a:t>：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F9E3B323-BF3E-BD3D-96CD-5A425CF91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39" y="2521957"/>
            <a:ext cx="9294326" cy="84167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BD2E4EC-C19F-25A4-4EE3-5A97C64EF9C4}"/>
              </a:ext>
            </a:extLst>
          </p:cNvPr>
          <p:cNvSpPr txBox="1"/>
          <p:nvPr/>
        </p:nvSpPr>
        <p:spPr>
          <a:xfrm>
            <a:off x="829736" y="2712695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</a:t>
            </a:r>
            <a:r>
              <a:rPr lang="zh-CN" altLang="en-US" sz="2400" b="1" dirty="0"/>
              <a:t>：</a:t>
            </a:r>
            <a:endParaRPr lang="en-US" altLang="zh-CN" sz="2400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BEB13F1-F3D4-603E-A89B-518001BA0F88}"/>
              </a:ext>
            </a:extLst>
          </p:cNvPr>
          <p:cNvSpPr txBox="1"/>
          <p:nvPr/>
        </p:nvSpPr>
        <p:spPr>
          <a:xfrm>
            <a:off x="778933" y="3059858"/>
            <a:ext cx="1134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0B8665F-0597-9FEF-96E2-55ADF3A48FAE}"/>
              </a:ext>
            </a:extLst>
          </p:cNvPr>
          <p:cNvGrpSpPr/>
          <p:nvPr/>
        </p:nvGrpSpPr>
        <p:grpSpPr>
          <a:xfrm>
            <a:off x="804334" y="3765796"/>
            <a:ext cx="1168403" cy="716495"/>
            <a:chOff x="790568" y="3354557"/>
            <a:chExt cx="1168403" cy="716495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C763D1D-F131-594F-EDFD-31EAC50B9B57}"/>
                </a:ext>
              </a:extLst>
            </p:cNvPr>
            <p:cNvSpPr txBox="1"/>
            <p:nvPr/>
          </p:nvSpPr>
          <p:spPr>
            <a:xfrm>
              <a:off x="841371" y="3354557"/>
              <a:ext cx="111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AGENT</a:t>
              </a:r>
              <a:r>
                <a:rPr lang="zh-CN" altLang="en-US" sz="2400" b="1" dirty="0"/>
                <a:t>：</a:t>
              </a:r>
              <a:endParaRPr lang="en-US" altLang="zh-CN" sz="2400" b="1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2D7E7EF-83D6-7F9A-D9CD-F8C1726FCCF8}"/>
                </a:ext>
              </a:extLst>
            </p:cNvPr>
            <p:cNvSpPr txBox="1"/>
            <p:nvPr/>
          </p:nvSpPr>
          <p:spPr>
            <a:xfrm>
              <a:off x="790568" y="3701720"/>
              <a:ext cx="11345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（</a:t>
              </a:r>
              <a:r>
                <a: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rPr>
                <a:t>CODE</a:t>
              </a:r>
              <a:r>
                <a:rPr lang="zh-C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）</a:t>
              </a: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2C0C648C-AAAA-7C09-3F68-D34F902C8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495"/>
          <a:stretch>
            <a:fillRect/>
          </a:stretch>
        </p:blipFill>
        <p:spPr>
          <a:xfrm>
            <a:off x="2194489" y="3352153"/>
            <a:ext cx="2994353" cy="1263777"/>
          </a:xfrm>
          <a:prstGeom prst="rect">
            <a:avLst/>
          </a:prstGeom>
        </p:spPr>
      </p:pic>
      <p:sp>
        <p:nvSpPr>
          <p:cNvPr id="34" name="箭头: 右 33">
            <a:extLst>
              <a:ext uri="{FF2B5EF4-FFF2-40B4-BE49-F238E27FC236}">
                <a16:creationId xmlns:a16="http://schemas.microsoft.com/office/drawing/2014/main" id="{6296CF43-AEF5-45D0-2728-0B61B7A76C5E}"/>
              </a:ext>
            </a:extLst>
          </p:cNvPr>
          <p:cNvSpPr/>
          <p:nvPr/>
        </p:nvSpPr>
        <p:spPr>
          <a:xfrm>
            <a:off x="5360978" y="3852071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CA67563C-067B-8144-E9FF-EF50E5905C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624" r="52772" b="58873"/>
          <a:stretch>
            <a:fillRect/>
          </a:stretch>
        </p:blipFill>
        <p:spPr>
          <a:xfrm>
            <a:off x="5927560" y="3352153"/>
            <a:ext cx="2994353" cy="1261185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FBBCCB5D-B107-8A95-0D79-A403686E54B0}"/>
              </a:ext>
            </a:extLst>
          </p:cNvPr>
          <p:cNvSpPr txBox="1"/>
          <p:nvPr/>
        </p:nvSpPr>
        <p:spPr>
          <a:xfrm>
            <a:off x="3039534" y="4648394"/>
            <a:ext cx="126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代码编写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6EFB9CD-4F7A-C577-7E55-25984272AE05}"/>
              </a:ext>
            </a:extLst>
          </p:cNvPr>
          <p:cNvSpPr txBox="1"/>
          <p:nvPr/>
        </p:nvSpPr>
        <p:spPr>
          <a:xfrm>
            <a:off x="6921498" y="4648394"/>
            <a:ext cx="126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代码运行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C763D1D-F131-594F-EDFD-31EAC50B9B57}"/>
              </a:ext>
            </a:extLst>
          </p:cNvPr>
          <p:cNvSpPr txBox="1"/>
          <p:nvPr/>
        </p:nvSpPr>
        <p:spPr>
          <a:xfrm>
            <a:off x="872060" y="5202317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RESULT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DEB22F11-65B7-0B5B-8436-3535DD3F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974" y="5008039"/>
            <a:ext cx="3435072" cy="1013246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159F703E-26A9-CA9C-A50F-59434FF400FD}"/>
              </a:ext>
            </a:extLst>
          </p:cNvPr>
          <p:cNvSpPr txBox="1"/>
          <p:nvPr/>
        </p:nvSpPr>
        <p:spPr>
          <a:xfrm>
            <a:off x="5713092" y="5356909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2339</a:t>
            </a:r>
            <a:r>
              <a:rPr lang="zh-CN" altLang="en-US" dirty="0"/>
              <a:t>篇本地相关文献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8B3995C-A861-80A8-47A5-D6AC16C4715F}"/>
              </a:ext>
            </a:extLst>
          </p:cNvPr>
          <p:cNvSpPr/>
          <p:nvPr/>
        </p:nvSpPr>
        <p:spPr>
          <a:xfrm>
            <a:off x="1773154" y="6155776"/>
            <a:ext cx="864569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配置较复杂，效果良好，实现简单、工作量小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7DFC3A9-EFE5-1830-3F28-ED42551EFA88}"/>
              </a:ext>
            </a:extLst>
          </p:cNvPr>
          <p:cNvSpPr txBox="1"/>
          <p:nvPr/>
        </p:nvSpPr>
        <p:spPr>
          <a:xfrm>
            <a:off x="9559366" y="5823289"/>
            <a:ext cx="1952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需开放权限以访问互联网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201D2D-11DB-7CAC-1445-B7FC00422569}"/>
              </a:ext>
            </a:extLst>
          </p:cNvPr>
          <p:cNvSpPr txBox="1"/>
          <p:nvPr/>
        </p:nvSpPr>
        <p:spPr>
          <a:xfrm>
            <a:off x="8995125" y="3651294"/>
            <a:ext cx="250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AGENT</a:t>
            </a:r>
            <a:r>
              <a:rPr lang="zh-CN" altLang="en-US" dirty="0">
                <a:solidFill>
                  <a:srgbClr val="FF0000"/>
                </a:solidFill>
              </a:rPr>
              <a:t>将自动完成错误修正、环境配置等工作。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56A6A90-F2DA-E10F-4E4E-69B5F551D37E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13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55684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7F969-1CC6-1D0B-2575-89497CB22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101008D-E71F-AB0C-6701-53414592C990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9C6CB00-C803-0B7E-45BB-320D252C5543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521FF7-2418-6380-BE29-2BF8F1D153DB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文献工作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33312D-DFEF-7B03-E4AA-503FF991507D}"/>
              </a:ext>
            </a:extLst>
          </p:cNvPr>
          <p:cNvGrpSpPr/>
          <p:nvPr/>
        </p:nvGrpSpPr>
        <p:grpSpPr>
          <a:xfrm>
            <a:off x="4805613" y="711809"/>
            <a:ext cx="2580774" cy="558005"/>
            <a:chOff x="6179863" y="888979"/>
            <a:chExt cx="5350763" cy="58787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EBF90D7B-7D35-1C14-ADF3-DB34A90BE4AE}"/>
                </a:ext>
              </a:extLst>
            </p:cNvPr>
            <p:cNvSpPr/>
            <p:nvPr/>
          </p:nvSpPr>
          <p:spPr>
            <a:xfrm>
              <a:off x="6423105" y="888979"/>
              <a:ext cx="4864282" cy="58787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16">
              <a:extLst>
                <a:ext uri="{FF2B5EF4-FFF2-40B4-BE49-F238E27FC236}">
                  <a16:creationId xmlns:a16="http://schemas.microsoft.com/office/drawing/2014/main" id="{BCA35D0E-4064-E67F-C6D0-8231D57D5483}"/>
                </a:ext>
              </a:extLst>
            </p:cNvPr>
            <p:cNvSpPr txBox="1"/>
            <p:nvPr/>
          </p:nvSpPr>
          <p:spPr>
            <a:xfrm>
              <a:off x="6179863" y="982786"/>
              <a:ext cx="5350763" cy="421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ysClr val="windowText" lastClr="000000"/>
                  </a:solidFill>
                  <a:latin typeface="+mn-ea"/>
                </a:rPr>
                <a:t>02 </a:t>
              </a:r>
              <a:r>
                <a:rPr lang="zh-CN" altLang="en-US" sz="2000" b="1" dirty="0">
                  <a:solidFill>
                    <a:sysClr val="windowText" lastClr="000000"/>
                  </a:solidFill>
                  <a:latin typeface="+mn-ea"/>
                </a:rPr>
                <a:t>文献阅读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7A8BF2D8-3894-33F4-38D5-EC387F8F7852}"/>
              </a:ext>
            </a:extLst>
          </p:cNvPr>
          <p:cNvSpPr txBox="1"/>
          <p:nvPr/>
        </p:nvSpPr>
        <p:spPr>
          <a:xfrm>
            <a:off x="1442454" y="1558058"/>
            <a:ext cx="3497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</a:rPr>
              <a:t>配置文献列表和账号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5E3753-86AE-2CD8-E2D7-40959248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41" r="7732"/>
          <a:stretch>
            <a:fillRect/>
          </a:stretch>
        </p:blipFill>
        <p:spPr>
          <a:xfrm>
            <a:off x="559379" y="2189462"/>
            <a:ext cx="2402802" cy="128766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D12108-113B-1834-43BB-FB9F6AD5AE2B}"/>
              </a:ext>
            </a:extLst>
          </p:cNvPr>
          <p:cNvSpPr/>
          <p:nvPr/>
        </p:nvSpPr>
        <p:spPr>
          <a:xfrm>
            <a:off x="489650" y="2074120"/>
            <a:ext cx="5274733" cy="395296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B3831671-3952-0E03-8BFD-F6FB4FFE6F71}"/>
              </a:ext>
            </a:extLst>
          </p:cNvPr>
          <p:cNvSpPr/>
          <p:nvPr/>
        </p:nvSpPr>
        <p:spPr>
          <a:xfrm rot="8098328">
            <a:off x="2971484" y="3755839"/>
            <a:ext cx="247348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AF359E-902D-4ECF-457A-82E134DC6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03" b="15593"/>
          <a:stretch>
            <a:fillRect/>
          </a:stretch>
        </p:blipFill>
        <p:spPr>
          <a:xfrm>
            <a:off x="546220" y="4180989"/>
            <a:ext cx="2359390" cy="1413491"/>
          </a:xfrm>
          <a:prstGeom prst="rect">
            <a:avLst/>
          </a:prstGeom>
        </p:spPr>
      </p:pic>
      <p:sp>
        <p:nvSpPr>
          <p:cNvPr id="15" name="箭头: 右 14">
            <a:extLst>
              <a:ext uri="{FF2B5EF4-FFF2-40B4-BE49-F238E27FC236}">
                <a16:creationId xmlns:a16="http://schemas.microsoft.com/office/drawing/2014/main" id="{C6D9A720-8A14-399C-84AA-5C52DEF7E0F0}"/>
              </a:ext>
            </a:extLst>
          </p:cNvPr>
          <p:cNvSpPr/>
          <p:nvPr/>
        </p:nvSpPr>
        <p:spPr>
          <a:xfrm>
            <a:off x="3038218" y="4724503"/>
            <a:ext cx="247348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6C4A36E-6CD8-58FE-1919-2E9A068A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87" b="29312"/>
          <a:stretch>
            <a:fillRect/>
          </a:stretch>
        </p:blipFill>
        <p:spPr>
          <a:xfrm>
            <a:off x="3335495" y="4180989"/>
            <a:ext cx="2331133" cy="141349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05490F5-2912-2177-A2CF-B8A2CC66D92F}"/>
              </a:ext>
            </a:extLst>
          </p:cNvPr>
          <p:cNvSpPr txBox="1"/>
          <p:nvPr/>
        </p:nvSpPr>
        <p:spPr>
          <a:xfrm>
            <a:off x="856802" y="3507563"/>
            <a:ext cx="2666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访问</a:t>
            </a:r>
            <a:r>
              <a:rPr lang="en-US" altLang="zh-CN" sz="1600" dirty="0" err="1">
                <a:latin typeface="+mn-ea"/>
              </a:rPr>
              <a:t>NotebookLM</a:t>
            </a:r>
            <a:endParaRPr lang="zh-CN" altLang="en-US" sz="1600" dirty="0"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84011D-E996-75AC-7736-62FB383B886C}"/>
              </a:ext>
            </a:extLst>
          </p:cNvPr>
          <p:cNvSpPr txBox="1"/>
          <p:nvPr/>
        </p:nvSpPr>
        <p:spPr>
          <a:xfrm>
            <a:off x="1250762" y="5657748"/>
            <a:ext cx="1289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上传文献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EC8B964-872E-E0C1-C424-8E1F53304C25}"/>
              </a:ext>
            </a:extLst>
          </p:cNvPr>
          <p:cNvSpPr txBox="1"/>
          <p:nvPr/>
        </p:nvSpPr>
        <p:spPr>
          <a:xfrm>
            <a:off x="3991043" y="5657748"/>
            <a:ext cx="1289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开始阅读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7DFC3A9-EFE5-1830-3F28-ED42551EFA88}"/>
              </a:ext>
            </a:extLst>
          </p:cNvPr>
          <p:cNvSpPr txBox="1"/>
          <p:nvPr/>
        </p:nvSpPr>
        <p:spPr>
          <a:xfrm>
            <a:off x="3605382" y="6042619"/>
            <a:ext cx="228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目前免费版最多上传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50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篇文章</a:t>
            </a: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E6BB0441-BC99-03C6-02F4-FF24578334A1}"/>
              </a:ext>
            </a:extLst>
          </p:cNvPr>
          <p:cNvSpPr/>
          <p:nvPr/>
        </p:nvSpPr>
        <p:spPr>
          <a:xfrm>
            <a:off x="3038382" y="2782489"/>
            <a:ext cx="247348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88BB5C-F3E2-B491-3967-D8BCC62C5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10714" r="18506" b="47108"/>
          <a:stretch>
            <a:fillRect/>
          </a:stretch>
        </p:blipFill>
        <p:spPr bwMode="auto">
          <a:xfrm>
            <a:off x="3335495" y="2144415"/>
            <a:ext cx="2332622" cy="1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E0AA9E3-0ED0-B2DE-00C9-6CFED2F048FD}"/>
              </a:ext>
            </a:extLst>
          </p:cNvPr>
          <p:cNvSpPr txBox="1"/>
          <p:nvPr/>
        </p:nvSpPr>
        <p:spPr>
          <a:xfrm>
            <a:off x="3896766" y="3507563"/>
            <a:ext cx="180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登录谷歌账号</a:t>
            </a: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67D3106A-7B3B-8CF5-F02F-64DEE0156139}"/>
              </a:ext>
            </a:extLst>
          </p:cNvPr>
          <p:cNvSpPr/>
          <p:nvPr/>
        </p:nvSpPr>
        <p:spPr>
          <a:xfrm rot="9462184" flipH="1">
            <a:off x="5902812" y="2913935"/>
            <a:ext cx="399501" cy="348016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797E63-1EBA-AFC2-575E-87816D0A5DF4}"/>
              </a:ext>
            </a:extLst>
          </p:cNvPr>
          <p:cNvGrpSpPr/>
          <p:nvPr/>
        </p:nvGrpSpPr>
        <p:grpSpPr>
          <a:xfrm>
            <a:off x="6449662" y="1502315"/>
            <a:ext cx="4727502" cy="2442865"/>
            <a:chOff x="5892378" y="1358855"/>
            <a:chExt cx="4727502" cy="2442865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6DEAE05-FF6E-10F6-C706-3260C9DE8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00"/>
            <a:stretch>
              <a:fillRect/>
            </a:stretch>
          </p:blipFill>
          <p:spPr>
            <a:xfrm>
              <a:off x="7009978" y="1820336"/>
              <a:ext cx="3609902" cy="198138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D2FE0A6-CE4A-A713-F165-F0EA7AB1DDC0}"/>
                </a:ext>
              </a:extLst>
            </p:cNvPr>
            <p:cNvSpPr txBox="1"/>
            <p:nvPr/>
          </p:nvSpPr>
          <p:spPr>
            <a:xfrm>
              <a:off x="5951325" y="1358855"/>
              <a:ext cx="111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USER</a:t>
              </a:r>
              <a:r>
                <a:rPr lang="zh-CN" altLang="en-US" sz="2400" b="1" dirty="0"/>
                <a:t>：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BD2E4EC-C19F-25A4-4EE3-5A97C64EF9C4}"/>
                </a:ext>
              </a:extLst>
            </p:cNvPr>
            <p:cNvSpPr txBox="1"/>
            <p:nvPr/>
          </p:nvSpPr>
          <p:spPr>
            <a:xfrm>
              <a:off x="5892378" y="1881947"/>
              <a:ext cx="111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AGENT</a:t>
              </a:r>
              <a:r>
                <a:rPr lang="zh-CN" altLang="en-US" sz="2400" b="1" dirty="0"/>
                <a:t>：</a:t>
              </a:r>
              <a:endParaRPr lang="en-US" altLang="zh-CN" sz="2400" b="1" dirty="0"/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E1D12108-113B-1834-43BB-FB9F6AD5AE2B}"/>
              </a:ext>
            </a:extLst>
          </p:cNvPr>
          <p:cNvSpPr/>
          <p:nvPr/>
        </p:nvSpPr>
        <p:spPr>
          <a:xfrm>
            <a:off x="6449663" y="1375274"/>
            <a:ext cx="4935151" cy="2597530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A8BF2D8-3894-33F4-38D5-EC387F8F7852}"/>
              </a:ext>
            </a:extLst>
          </p:cNvPr>
          <p:cNvSpPr txBox="1"/>
          <p:nvPr/>
        </p:nvSpPr>
        <p:spPr>
          <a:xfrm>
            <a:off x="10054899" y="954693"/>
            <a:ext cx="159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</a:rPr>
              <a:t>一键生图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1D12108-113B-1834-43BB-FB9F6AD5AE2B}"/>
              </a:ext>
            </a:extLst>
          </p:cNvPr>
          <p:cNvSpPr/>
          <p:nvPr/>
        </p:nvSpPr>
        <p:spPr>
          <a:xfrm>
            <a:off x="6449662" y="4492618"/>
            <a:ext cx="5010425" cy="231672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0C8FBC0-7251-8DEC-F819-202696AF0FFB}"/>
              </a:ext>
            </a:extLst>
          </p:cNvPr>
          <p:cNvSpPr txBox="1"/>
          <p:nvPr/>
        </p:nvSpPr>
        <p:spPr>
          <a:xfrm>
            <a:off x="9710738" y="4060570"/>
            <a:ext cx="193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</a:rPr>
              <a:t>精读与思考</a:t>
            </a:r>
          </a:p>
        </p:txBody>
      </p:sp>
      <p:sp>
        <p:nvSpPr>
          <p:cNvPr id="44" name="箭头: 右 43">
            <a:extLst>
              <a:ext uri="{FF2B5EF4-FFF2-40B4-BE49-F238E27FC236}">
                <a16:creationId xmlns:a16="http://schemas.microsoft.com/office/drawing/2014/main" id="{9503D8D4-AA8D-760F-EA28-1BF2169CDBD8}"/>
              </a:ext>
            </a:extLst>
          </p:cNvPr>
          <p:cNvSpPr/>
          <p:nvPr/>
        </p:nvSpPr>
        <p:spPr>
          <a:xfrm rot="13740140" flipH="1">
            <a:off x="5896763" y="4947977"/>
            <a:ext cx="399501" cy="348016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E079CB1-77CE-A1AE-491D-6906095C5B1D}"/>
              </a:ext>
            </a:extLst>
          </p:cNvPr>
          <p:cNvSpPr txBox="1"/>
          <p:nvPr/>
        </p:nvSpPr>
        <p:spPr>
          <a:xfrm>
            <a:off x="6586421" y="4699973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USER</a:t>
            </a:r>
            <a:r>
              <a:rPr lang="zh-CN" altLang="en-US" sz="2400" b="1" dirty="0"/>
              <a:t>：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BD2E4EC-C19F-25A4-4EE3-5A97C64EF9C4}"/>
              </a:ext>
            </a:extLst>
          </p:cNvPr>
          <p:cNvSpPr txBox="1"/>
          <p:nvPr/>
        </p:nvSpPr>
        <p:spPr>
          <a:xfrm>
            <a:off x="6440227" y="5138991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</a:t>
            </a:r>
            <a:r>
              <a:rPr lang="zh-CN" altLang="en-US" sz="2400" b="1" dirty="0"/>
              <a:t>：</a:t>
            </a:r>
            <a:endParaRPr lang="en-US" altLang="zh-CN" sz="2400" b="1" dirty="0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7567262" y="1558058"/>
            <a:ext cx="3758283" cy="366631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为我绘制一个简单的</a:t>
            </a:r>
            <a:r>
              <a:rPr lang="en-US" altLang="zh-CN" sz="1200" dirty="0">
                <a:solidFill>
                  <a:schemeClr val="tx1"/>
                </a:solidFill>
              </a:rPr>
              <a:t>PFAS</a:t>
            </a:r>
            <a:r>
              <a:rPr lang="zh-CN" altLang="en-US" sz="1200" dirty="0">
                <a:solidFill>
                  <a:schemeClr val="tx1"/>
                </a:solidFill>
              </a:rPr>
              <a:t>在海洋中富集的流程图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7567262" y="4735550"/>
            <a:ext cx="2487637" cy="366631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为我翻译其中最重要文献的前言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73767DC4-A5C9-9840-77CC-135131E74910}"/>
              </a:ext>
            </a:extLst>
          </p:cNvPr>
          <p:cNvSpPr/>
          <p:nvPr/>
        </p:nvSpPr>
        <p:spPr>
          <a:xfrm>
            <a:off x="7543222" y="5159017"/>
            <a:ext cx="2673639" cy="46166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/>
              <a:t>利用现场测量约束海盐气溶胶上</a:t>
            </a:r>
            <a:r>
              <a:rPr lang="en-US" altLang="zh-CN" sz="1200" dirty="0"/>
              <a:t>…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3724A14-D80C-4E82-F6EE-D948A7BFDB69}"/>
              </a:ext>
            </a:extLst>
          </p:cNvPr>
          <p:cNvSpPr txBox="1"/>
          <p:nvPr/>
        </p:nvSpPr>
        <p:spPr>
          <a:xfrm>
            <a:off x="6519001" y="6278914"/>
            <a:ext cx="506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将</a:t>
            </a:r>
            <a:r>
              <a:rPr lang="en-US" altLang="zh-CN" dirty="0"/>
              <a:t>AI</a:t>
            </a:r>
            <a:r>
              <a:rPr lang="zh-CN" altLang="en-US" dirty="0"/>
              <a:t>生成内容和自我思考内容添加到工作区</a:t>
            </a: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6A23E746-2DE6-9AF6-6AAC-3345B6912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428" y="5724133"/>
            <a:ext cx="4825152" cy="492983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70F3A844-41AB-89DF-058A-9B6BFF737A8A}"/>
              </a:ext>
            </a:extLst>
          </p:cNvPr>
          <p:cNvSpPr/>
          <p:nvPr/>
        </p:nvSpPr>
        <p:spPr>
          <a:xfrm>
            <a:off x="6578091" y="6217116"/>
            <a:ext cx="4806724" cy="46875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CB02816-4754-5CE5-2D6E-6279E5EBF78E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14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517987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C5F49-51B3-DF09-CC3A-B9EA9B86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7514337-6ED2-CC54-5EF8-DA5359AD48DA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7AF5631-A079-F489-CC84-249AC872D694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FB4D24-CC4A-7FF6-2234-68C644D40E90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文献工作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F8F772F-3E76-9FFF-CA78-D4B34AD9D6D9}"/>
              </a:ext>
            </a:extLst>
          </p:cNvPr>
          <p:cNvGrpSpPr/>
          <p:nvPr/>
        </p:nvGrpSpPr>
        <p:grpSpPr>
          <a:xfrm>
            <a:off x="4805613" y="711809"/>
            <a:ext cx="2580774" cy="558005"/>
            <a:chOff x="6179863" y="888979"/>
            <a:chExt cx="5350763" cy="58787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6A3B8D1-BFD4-AC9E-6727-3C5926201DD8}"/>
                </a:ext>
              </a:extLst>
            </p:cNvPr>
            <p:cNvSpPr/>
            <p:nvPr/>
          </p:nvSpPr>
          <p:spPr>
            <a:xfrm>
              <a:off x="6423105" y="888979"/>
              <a:ext cx="4864282" cy="58787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16">
              <a:extLst>
                <a:ext uri="{FF2B5EF4-FFF2-40B4-BE49-F238E27FC236}">
                  <a16:creationId xmlns:a16="http://schemas.microsoft.com/office/drawing/2014/main" id="{EF0E32EC-80B1-8F02-5A99-685F623F0A45}"/>
                </a:ext>
              </a:extLst>
            </p:cNvPr>
            <p:cNvSpPr txBox="1"/>
            <p:nvPr/>
          </p:nvSpPr>
          <p:spPr>
            <a:xfrm>
              <a:off x="6179863" y="982786"/>
              <a:ext cx="5350763" cy="421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ysClr val="windowText" lastClr="000000"/>
                  </a:solidFill>
                  <a:latin typeface="+mn-ea"/>
                </a:rPr>
                <a:t>03 </a:t>
              </a:r>
              <a:r>
                <a:rPr lang="zh-CN" altLang="en-US" sz="2000" b="1" dirty="0">
                  <a:solidFill>
                    <a:sysClr val="windowText" lastClr="000000"/>
                  </a:solidFill>
                  <a:latin typeface="+mn-ea"/>
                </a:rPr>
                <a:t>文献复现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1397DF1-8F59-ABCC-872D-DE5EDF35F660}"/>
              </a:ext>
            </a:extLst>
          </p:cNvPr>
          <p:cNvGrpSpPr/>
          <p:nvPr/>
        </p:nvGrpSpPr>
        <p:grpSpPr>
          <a:xfrm>
            <a:off x="19705" y="1423145"/>
            <a:ext cx="4360059" cy="5326639"/>
            <a:chOff x="128527" y="1269814"/>
            <a:chExt cx="4105838" cy="50777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6C9D452-5016-DEDA-2D51-D92B15FEC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527" y="1269814"/>
              <a:ext cx="4105838" cy="4708422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B68F487-5A46-500A-68FE-454C22D009D2}"/>
                </a:ext>
              </a:extLst>
            </p:cNvPr>
            <p:cNvSpPr txBox="1"/>
            <p:nvPr/>
          </p:nvSpPr>
          <p:spPr>
            <a:xfrm>
              <a:off x="1306186" y="5978236"/>
              <a:ext cx="1750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上传论文原文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DD3335E-B1C5-7776-B598-A05B194DCD50}"/>
              </a:ext>
            </a:extLst>
          </p:cNvPr>
          <p:cNvGrpSpPr/>
          <p:nvPr/>
        </p:nvGrpSpPr>
        <p:grpSpPr>
          <a:xfrm>
            <a:off x="5124795" y="1301745"/>
            <a:ext cx="6889406" cy="2844220"/>
            <a:chOff x="5124795" y="1423145"/>
            <a:chExt cx="6889406" cy="284422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B68F487-5A46-500A-68FE-454C22D009D2}"/>
                </a:ext>
              </a:extLst>
            </p:cNvPr>
            <p:cNvSpPr txBox="1"/>
            <p:nvPr/>
          </p:nvSpPr>
          <p:spPr>
            <a:xfrm>
              <a:off x="5718004" y="3686412"/>
              <a:ext cx="1628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准备闭源数据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31462D1-858B-4BDE-2014-5C48A498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4073"/>
            <a:stretch>
              <a:fillRect/>
            </a:stretch>
          </p:blipFill>
          <p:spPr>
            <a:xfrm>
              <a:off x="5265700" y="1822440"/>
              <a:ext cx="2394541" cy="186397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7F566A-E74C-2EE0-4493-753B51D7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2420" b="-10786"/>
            <a:stretch>
              <a:fillRect/>
            </a:stretch>
          </p:blipFill>
          <p:spPr>
            <a:xfrm>
              <a:off x="5251589" y="1500640"/>
              <a:ext cx="2408652" cy="333960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B68F487-5A46-500A-68FE-454C22D009D2}"/>
                </a:ext>
              </a:extLst>
            </p:cNvPr>
            <p:cNvSpPr txBox="1"/>
            <p:nvPr/>
          </p:nvSpPr>
          <p:spPr>
            <a:xfrm>
              <a:off x="9131829" y="3691441"/>
              <a:ext cx="22289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提供开源数据文档</a:t>
              </a:r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F22360A4-9245-28AD-85DE-C2A772196BFB}"/>
                </a:ext>
              </a:extLst>
            </p:cNvPr>
            <p:cNvSpPr/>
            <p:nvPr/>
          </p:nvSpPr>
          <p:spPr>
            <a:xfrm>
              <a:off x="8806063" y="1500640"/>
              <a:ext cx="3007604" cy="366631"/>
            </a:xfrm>
            <a:prstGeom prst="roundRect">
              <a:avLst/>
            </a:prstGeom>
            <a:solidFill>
              <a:srgbClr val="F2ED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请浏览网站，并下载本文需要的开源数据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6D137BC-A3C0-CE1F-EFD9-8ED30915486C}"/>
                </a:ext>
              </a:extLst>
            </p:cNvPr>
            <p:cNvGrpSpPr/>
            <p:nvPr/>
          </p:nvGrpSpPr>
          <p:grpSpPr>
            <a:xfrm>
              <a:off x="7674352" y="1467969"/>
              <a:ext cx="1314914" cy="902306"/>
              <a:chOff x="7428896" y="1451174"/>
              <a:chExt cx="1314914" cy="902306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D2FE0A6-CE4A-A713-F165-F0EA7AB1DDC0}"/>
                  </a:ext>
                </a:extLst>
              </p:cNvPr>
              <p:cNvSpPr txBox="1"/>
              <p:nvPr/>
            </p:nvSpPr>
            <p:spPr>
              <a:xfrm>
                <a:off x="7626210" y="1451174"/>
                <a:ext cx="1117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USER</a:t>
                </a:r>
                <a:r>
                  <a:rPr lang="zh-CN" altLang="en-US" sz="2400" b="1" dirty="0"/>
                  <a:t>：</a:t>
                </a: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0CF9A75-B12F-A1FE-B98F-629B4F4075D3}"/>
                  </a:ext>
                </a:extLst>
              </p:cNvPr>
              <p:cNvSpPr txBox="1"/>
              <p:nvPr/>
            </p:nvSpPr>
            <p:spPr>
              <a:xfrm>
                <a:off x="7428896" y="1891815"/>
                <a:ext cx="1117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AGENT</a:t>
                </a:r>
                <a:r>
                  <a:rPr lang="zh-CN" altLang="en-US" sz="2400" b="1" dirty="0"/>
                  <a:t>：</a:t>
                </a:r>
              </a:p>
            </p:txBody>
          </p:sp>
        </p:grp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D85A944-5575-156B-F888-0A398153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9076"/>
            <a:stretch>
              <a:fillRect/>
            </a:stretch>
          </p:blipFill>
          <p:spPr>
            <a:xfrm>
              <a:off x="8818562" y="1929634"/>
              <a:ext cx="2634949" cy="178306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1D12108-113B-1834-43BB-FB9F6AD5AE2B}"/>
                </a:ext>
              </a:extLst>
            </p:cNvPr>
            <p:cNvSpPr/>
            <p:nvPr/>
          </p:nvSpPr>
          <p:spPr>
            <a:xfrm>
              <a:off x="5124795" y="1423145"/>
              <a:ext cx="6889406" cy="2601821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72A38B5A-FE0E-21C1-90A3-69DE4C588B65}"/>
                </a:ext>
              </a:extLst>
            </p:cNvPr>
            <p:cNvSpPr/>
            <p:nvPr/>
          </p:nvSpPr>
          <p:spPr>
            <a:xfrm rot="16200000" flipH="1">
              <a:off x="8622093" y="3999879"/>
              <a:ext cx="186956" cy="34801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EE0213E2-252C-3F23-9D5B-32570054FB9C}"/>
              </a:ext>
            </a:extLst>
          </p:cNvPr>
          <p:cNvSpPr txBox="1"/>
          <p:nvPr/>
        </p:nvSpPr>
        <p:spPr>
          <a:xfrm>
            <a:off x="4663130" y="2227179"/>
            <a:ext cx="461665" cy="10867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/>
              <a:t>准备数据</a:t>
            </a: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67D3106A-7B3B-8CF5-F02F-64DEE0156139}"/>
              </a:ext>
            </a:extLst>
          </p:cNvPr>
          <p:cNvSpPr/>
          <p:nvPr/>
        </p:nvSpPr>
        <p:spPr>
          <a:xfrm rot="9462184" flipH="1">
            <a:off x="4413660" y="3153633"/>
            <a:ext cx="215575" cy="363139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1D12108-113B-1834-43BB-FB9F6AD5AE2B}"/>
              </a:ext>
            </a:extLst>
          </p:cNvPr>
          <p:cNvSpPr/>
          <p:nvPr/>
        </p:nvSpPr>
        <p:spPr>
          <a:xfrm>
            <a:off x="5124795" y="4177849"/>
            <a:ext cx="6889406" cy="260182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E0213E2-252C-3F23-9D5B-32570054FB9C}"/>
              </a:ext>
            </a:extLst>
          </p:cNvPr>
          <p:cNvSpPr txBox="1"/>
          <p:nvPr/>
        </p:nvSpPr>
        <p:spPr>
          <a:xfrm>
            <a:off x="4640192" y="4817978"/>
            <a:ext cx="461665" cy="16844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/>
              <a:t>跑通核心流程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CF40E391-8AB8-939C-12E2-E09BB0F48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55" y="4612464"/>
            <a:ext cx="3192108" cy="215035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0B337D4-C9B2-86BF-70B3-75E262C81D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35" y="4627970"/>
            <a:ext cx="2563932" cy="21517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8B6E422B-EB83-8E11-DA5B-48A4457569D9}"/>
              </a:ext>
            </a:extLst>
          </p:cNvPr>
          <p:cNvSpPr txBox="1"/>
          <p:nvPr/>
        </p:nvSpPr>
        <p:spPr>
          <a:xfrm>
            <a:off x="5338315" y="4182807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USER</a:t>
            </a:r>
            <a:r>
              <a:rPr lang="zh-CN" altLang="en-US" sz="2400" b="1" dirty="0"/>
              <a:t>：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6227454" y="4214320"/>
            <a:ext cx="3007604" cy="366631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请尽可能的复现该论文，跑</a:t>
            </a:r>
            <a:r>
              <a:rPr lang="en-US" altLang="zh-CN" sz="1200" dirty="0">
                <a:solidFill>
                  <a:schemeClr val="tx1"/>
                </a:solidFill>
              </a:rPr>
              <a:t>50</a:t>
            </a:r>
            <a:r>
              <a:rPr lang="zh-CN" altLang="en-US" sz="1200" dirty="0">
                <a:solidFill>
                  <a:schemeClr val="tx1"/>
                </a:solidFill>
              </a:rPr>
              <a:t>个</a:t>
            </a:r>
            <a:r>
              <a:rPr lang="en-US" altLang="zh-CN" sz="1200" dirty="0">
                <a:solidFill>
                  <a:schemeClr val="tx1"/>
                </a:solidFill>
              </a:rPr>
              <a:t>EPOCH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0CF9A75-B12F-A1FE-B98F-629B4F4075D3}"/>
              </a:ext>
            </a:extLst>
          </p:cNvPr>
          <p:cNvSpPr txBox="1"/>
          <p:nvPr/>
        </p:nvSpPr>
        <p:spPr>
          <a:xfrm>
            <a:off x="9366017" y="4153157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</a:t>
            </a:r>
            <a:r>
              <a:rPr lang="zh-CN" altLang="en-US" sz="2400" b="1" dirty="0"/>
              <a:t>：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D32CB6A-18B9-F26E-990D-D87F018E9A14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15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812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02D57-6E64-E41F-D1FB-6BE6F677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27EA876-2767-95D8-B426-4B25944BFC94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41F0D3-C113-CA93-6BE7-9F9A1EB2F18F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F495A7-2468-BC5C-BC02-96035CB97986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辅助作图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33312D-DFEF-7B03-E4AA-503FF991507D}"/>
              </a:ext>
            </a:extLst>
          </p:cNvPr>
          <p:cNvGrpSpPr/>
          <p:nvPr/>
        </p:nvGrpSpPr>
        <p:grpSpPr>
          <a:xfrm>
            <a:off x="4805613" y="576140"/>
            <a:ext cx="2580774" cy="558005"/>
            <a:chOff x="6179863" y="888979"/>
            <a:chExt cx="5350763" cy="58787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EBF90D7B-7D35-1C14-ADF3-DB34A90BE4AE}"/>
                </a:ext>
              </a:extLst>
            </p:cNvPr>
            <p:cNvSpPr/>
            <p:nvPr/>
          </p:nvSpPr>
          <p:spPr>
            <a:xfrm>
              <a:off x="6423105" y="888979"/>
              <a:ext cx="4864282" cy="58787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16">
              <a:extLst>
                <a:ext uri="{FF2B5EF4-FFF2-40B4-BE49-F238E27FC236}">
                  <a16:creationId xmlns:a16="http://schemas.microsoft.com/office/drawing/2014/main" id="{BCA35D0E-4064-E67F-C6D0-8231D57D5483}"/>
                </a:ext>
              </a:extLst>
            </p:cNvPr>
            <p:cNvSpPr txBox="1"/>
            <p:nvPr/>
          </p:nvSpPr>
          <p:spPr>
            <a:xfrm>
              <a:off x="6179863" y="982786"/>
              <a:ext cx="5350763" cy="421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ysClr val="windowText" lastClr="000000"/>
                  </a:solidFill>
                  <a:latin typeface="+mn-ea"/>
                </a:rPr>
                <a:t>01 </a:t>
              </a:r>
              <a:r>
                <a:rPr lang="zh-CN" altLang="en-US" sz="2000" b="1" dirty="0">
                  <a:solidFill>
                    <a:sysClr val="windowText" lastClr="000000"/>
                  </a:solidFill>
                  <a:latin typeface="+mn-ea"/>
                </a:rPr>
                <a:t>批量绘制流程图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8F13877B-403B-79DD-C6ED-9821AE9ADB3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" y="5042900"/>
            <a:ext cx="2772000" cy="15471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83BF5BA-AADA-FB3D-E377-026C795F760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" y="3087620"/>
            <a:ext cx="2772000" cy="15471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0B99BC2-83A9-91E5-D7D0-67CA7297D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" y="1257918"/>
            <a:ext cx="2772000" cy="154716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1B147E50-CBD4-2C49-E96D-F11ADA546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42" y="1257918"/>
            <a:ext cx="2772000" cy="154716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01501918-FE4B-F8CF-EFBF-19B630AE7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29" y="1257918"/>
            <a:ext cx="2772000" cy="1547163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850E3EE6-0997-3DCF-8D94-8E4692EB62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549" y="1257918"/>
            <a:ext cx="2772000" cy="1547163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97CD168-36BA-498E-5C76-FC58C02EC0D0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42" y="5042900"/>
            <a:ext cx="2773500" cy="15480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5E42B048-D828-6E6B-3A30-D7B8DA03FD79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38" y="5042900"/>
            <a:ext cx="2773500" cy="154800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F80019A9-92AF-C7DA-BE5F-5502FC2692BD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38" y="3087620"/>
            <a:ext cx="2773500" cy="154800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2D4513B-CE28-D709-0E76-B2EE1C1F10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29" y="5042900"/>
            <a:ext cx="2772000" cy="1547163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6D2FE0A6-CE4A-A713-F165-F0EA7AB1DDC0}"/>
              </a:ext>
            </a:extLst>
          </p:cNvPr>
          <p:cNvSpPr txBox="1"/>
          <p:nvPr/>
        </p:nvSpPr>
        <p:spPr>
          <a:xfrm>
            <a:off x="2815835" y="3027165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USER</a:t>
            </a:r>
            <a:r>
              <a:rPr lang="zh-CN" altLang="en-US" sz="2400" b="1" dirty="0"/>
              <a:t>：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3770645" y="3083867"/>
            <a:ext cx="5357884" cy="366631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1"/>
                </a:solidFill>
              </a:rPr>
              <a:t>请你读一下本路径下的文档，为每一个文件生成适用于</a:t>
            </a:r>
            <a:r>
              <a:rPr lang="en-US" altLang="zh-CN" sz="1200" dirty="0">
                <a:solidFill>
                  <a:schemeClr val="tx1"/>
                </a:solidFill>
              </a:rPr>
              <a:t>Nano Banana</a:t>
            </a:r>
            <a:r>
              <a:rPr lang="zh-CN" altLang="en-US" sz="1200" dirty="0">
                <a:solidFill>
                  <a:schemeClr val="tx1"/>
                </a:solidFill>
              </a:rPr>
              <a:t>的</a:t>
            </a:r>
            <a:r>
              <a:rPr lang="en-US" altLang="zh-CN" sz="1200" dirty="0">
                <a:solidFill>
                  <a:schemeClr val="tx1"/>
                </a:solidFill>
              </a:rPr>
              <a:t>Prompt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1D12108-113B-1834-43BB-FB9F6AD5AE2B}"/>
              </a:ext>
            </a:extLst>
          </p:cNvPr>
          <p:cNvSpPr/>
          <p:nvPr/>
        </p:nvSpPr>
        <p:spPr>
          <a:xfrm>
            <a:off x="43835" y="1197242"/>
            <a:ext cx="12101402" cy="5404911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A2EEBF5-BD03-E929-2C33-84F442CFC7E8}"/>
              </a:ext>
            </a:extLst>
          </p:cNvPr>
          <p:cNvSpPr/>
          <p:nvPr/>
        </p:nvSpPr>
        <p:spPr>
          <a:xfrm>
            <a:off x="2849355" y="2873935"/>
            <a:ext cx="6408945" cy="204056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9B716AB-5CE0-25A6-F2BA-B95035A500AF}"/>
              </a:ext>
            </a:extLst>
          </p:cNvPr>
          <p:cNvSpPr txBox="1"/>
          <p:nvPr/>
        </p:nvSpPr>
        <p:spPr>
          <a:xfrm>
            <a:off x="2771960" y="3592631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</a:t>
            </a:r>
            <a:r>
              <a:rPr lang="zh-CN" altLang="en-US" sz="2400" b="1" dirty="0"/>
              <a:t>：</a:t>
            </a: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5CBF6070-31C7-D2AA-8F93-B4AA41694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7298" b="51697"/>
          <a:stretch>
            <a:fillRect/>
          </a:stretch>
        </p:blipFill>
        <p:spPr>
          <a:xfrm>
            <a:off x="3933435" y="3605978"/>
            <a:ext cx="4369007" cy="389953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4CE46D9-2CD8-C9F8-1DA9-57EAD3D240B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324" t="11329" r="324" b="8848"/>
          <a:stretch>
            <a:fillRect/>
          </a:stretch>
        </p:blipFill>
        <p:spPr>
          <a:xfrm>
            <a:off x="4862314" y="4153610"/>
            <a:ext cx="2467372" cy="448998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A7DFC3A9-EFE5-1830-3F28-ED42551EFA88}"/>
              </a:ext>
            </a:extLst>
          </p:cNvPr>
          <p:cNvSpPr txBox="1"/>
          <p:nvPr/>
        </p:nvSpPr>
        <p:spPr>
          <a:xfrm>
            <a:off x="2801307" y="4634784"/>
            <a:ext cx="4585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Nano Banana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不能在国内使用，但可走国内中转，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0.15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元一张图</a:t>
            </a:r>
          </a:p>
        </p:txBody>
      </p:sp>
      <p:pic>
        <p:nvPicPr>
          <p:cNvPr id="79" name="图形 78" descr="箭头: 向右旋转 纯色填充">
            <a:extLst>
              <a:ext uri="{FF2B5EF4-FFF2-40B4-BE49-F238E27FC236}">
                <a16:creationId xmlns:a16="http://schemas.microsoft.com/office/drawing/2014/main" id="{55ED2D91-825B-5484-1DA2-EE17D705F9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4304043">
            <a:off x="7257151" y="4002587"/>
            <a:ext cx="486482" cy="486482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FD472316-B5C2-0C06-D6B9-721B71CB7940}"/>
              </a:ext>
            </a:extLst>
          </p:cNvPr>
          <p:cNvSpPr txBox="1"/>
          <p:nvPr/>
        </p:nvSpPr>
        <p:spPr>
          <a:xfrm>
            <a:off x="-48127" y="6589534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16</a:t>
            </a:fld>
            <a:r>
              <a:rPr lang="zh-CN" altLang="en-US" sz="1400" dirty="0"/>
              <a:t>页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7DFC3A9-EFE5-1830-3F28-ED42551EFA88}"/>
              </a:ext>
            </a:extLst>
          </p:cNvPr>
          <p:cNvSpPr txBox="1"/>
          <p:nvPr/>
        </p:nvSpPr>
        <p:spPr>
          <a:xfrm>
            <a:off x="9128529" y="6604922"/>
            <a:ext cx="3016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上图均由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AI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生成，共花费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分钟，全自动</a:t>
            </a:r>
          </a:p>
        </p:txBody>
      </p:sp>
    </p:spTree>
    <p:extLst>
      <p:ext uri="{BB962C8B-B14F-4D97-AF65-F5344CB8AC3E}">
        <p14:creationId xmlns:p14="http://schemas.microsoft.com/office/powerpoint/2010/main" val="3546375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ED8A95D9-0052-AB0D-44E5-F16AD1615D10}"/>
              </a:ext>
            </a:extLst>
          </p:cNvPr>
          <p:cNvGrpSpPr/>
          <p:nvPr/>
        </p:nvGrpSpPr>
        <p:grpSpPr>
          <a:xfrm>
            <a:off x="4805613" y="576140"/>
            <a:ext cx="2580774" cy="558005"/>
            <a:chOff x="6179863" y="888979"/>
            <a:chExt cx="5350763" cy="587870"/>
          </a:xfrm>
        </p:grpSpPr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D9287F99-1F6B-235B-25DC-A73FEE2517CE}"/>
                </a:ext>
              </a:extLst>
            </p:cNvPr>
            <p:cNvSpPr/>
            <p:nvPr/>
          </p:nvSpPr>
          <p:spPr>
            <a:xfrm>
              <a:off x="6423105" y="888979"/>
              <a:ext cx="4864282" cy="58787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文本框 16">
              <a:extLst>
                <a:ext uri="{FF2B5EF4-FFF2-40B4-BE49-F238E27FC236}">
                  <a16:creationId xmlns:a16="http://schemas.microsoft.com/office/drawing/2014/main" id="{96BE8ED3-5FA6-96A4-2C3B-58E34914DFE3}"/>
                </a:ext>
              </a:extLst>
            </p:cNvPr>
            <p:cNvSpPr txBox="1"/>
            <p:nvPr/>
          </p:nvSpPr>
          <p:spPr>
            <a:xfrm>
              <a:off x="6179863" y="982786"/>
              <a:ext cx="5350763" cy="421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dirty="0">
                  <a:solidFill>
                    <a:sysClr val="windowText" lastClr="000000"/>
                  </a:solidFill>
                  <a:latin typeface="+mn-ea"/>
                </a:rPr>
                <a:t>02</a:t>
              </a:r>
              <a:r>
                <a:rPr lang="zh-CN" altLang="en-US" sz="2000" b="1" dirty="0">
                  <a:solidFill>
                    <a:sysClr val="windowText" lastClr="000000"/>
                  </a:solidFill>
                  <a:latin typeface="+mn-ea"/>
                </a:rPr>
                <a:t> 其他图表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120" name="矩形 119">
            <a:extLst>
              <a:ext uri="{FF2B5EF4-FFF2-40B4-BE49-F238E27FC236}">
                <a16:creationId xmlns:a16="http://schemas.microsoft.com/office/drawing/2014/main" id="{DC762B8A-C44E-94EF-9448-A2AFB812A92E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99D38B24-D1EC-D1CD-4996-50D23FCC7F53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2FCAC215-3298-9E19-AB69-4C0B4BC79087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辅助作图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B043D39A-3E2C-DE55-2843-EE04F2085299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17</a:t>
            </a:fld>
            <a:r>
              <a:rPr lang="zh-CN" altLang="en-US" sz="1400" dirty="0"/>
              <a:t>页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90" y="1321729"/>
            <a:ext cx="2652743" cy="5022452"/>
          </a:xfrm>
          <a:prstGeom prst="rect">
            <a:avLst/>
          </a:prstGeom>
          <a:ln>
            <a:noFill/>
          </a:ln>
          <a:effectLst>
            <a:glow>
              <a:schemeClr val="bg1">
                <a:lumMod val="50000"/>
                <a:alpha val="40000"/>
              </a:schemeClr>
            </a:glow>
            <a:outerShdw blurRad="101600" dist="50800" dir="2700000" algn="tl" rotWithShape="0">
              <a:schemeClr val="bg1">
                <a:lumMod val="50000"/>
                <a:alpha val="91000"/>
              </a:scheme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814FE2E-23E9-2C05-FF48-79ACC7CABA7D}"/>
              </a:ext>
            </a:extLst>
          </p:cNvPr>
          <p:cNvGrpSpPr/>
          <p:nvPr/>
        </p:nvGrpSpPr>
        <p:grpSpPr>
          <a:xfrm>
            <a:off x="1269409" y="2112120"/>
            <a:ext cx="2337412" cy="4059519"/>
            <a:chOff x="1238086" y="2011388"/>
            <a:chExt cx="2632245" cy="461161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83E216E-8A26-A955-1402-8EBB28D05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5629" y="2011389"/>
              <a:ext cx="456497" cy="28737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B970DE-D6CF-9FE8-A49B-36967B959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144" y="2011388"/>
              <a:ext cx="2221249" cy="2188023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E16A97C-7E36-3E25-527C-922B8E23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11"/>
            <a:stretch>
              <a:fillRect/>
            </a:stretch>
          </p:blipFill>
          <p:spPr>
            <a:xfrm>
              <a:off x="1238086" y="4373869"/>
              <a:ext cx="2135647" cy="2249133"/>
            </a:xfrm>
            <a:prstGeom prst="rect">
              <a:avLst/>
            </a:prstGeom>
          </p:spPr>
        </p:pic>
        <p:sp>
          <p:nvSpPr>
            <p:cNvPr id="21" name="箭头: 右 20">
              <a:extLst>
                <a:ext uri="{FF2B5EF4-FFF2-40B4-BE49-F238E27FC236}">
                  <a16:creationId xmlns:a16="http://schemas.microsoft.com/office/drawing/2014/main" id="{34EE23C9-2C5A-47F7-293F-2042A19499CD}"/>
                </a:ext>
              </a:extLst>
            </p:cNvPr>
            <p:cNvSpPr/>
            <p:nvPr/>
          </p:nvSpPr>
          <p:spPr>
            <a:xfrm rot="5400000">
              <a:off x="2220862" y="4133835"/>
              <a:ext cx="191389" cy="322541"/>
            </a:xfrm>
            <a:prstGeom prst="rightArrow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8FC8D99-E824-303D-EFBE-04072CF3ED98}"/>
                </a:ext>
              </a:extLst>
            </p:cNvPr>
            <p:cNvSpPr txBox="1"/>
            <p:nvPr/>
          </p:nvSpPr>
          <p:spPr>
            <a:xfrm>
              <a:off x="3350433" y="2827493"/>
              <a:ext cx="519898" cy="8769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原图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580D6AB-E611-820C-598E-9E64D720B53E}"/>
                </a:ext>
              </a:extLst>
            </p:cNvPr>
            <p:cNvSpPr txBox="1"/>
            <p:nvPr/>
          </p:nvSpPr>
          <p:spPr>
            <a:xfrm>
              <a:off x="3315500" y="4893110"/>
              <a:ext cx="519898" cy="15348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美化后图片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B051C0D5-8CE9-F6D0-87FC-EF97A8250EA2}"/>
              </a:ext>
            </a:extLst>
          </p:cNvPr>
          <p:cNvSpPr txBox="1"/>
          <p:nvPr/>
        </p:nvSpPr>
        <p:spPr>
          <a:xfrm>
            <a:off x="154285" y="1515080"/>
            <a:ext cx="17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USER:</a:t>
            </a:r>
            <a:endParaRPr lang="zh-CN" altLang="en-US" sz="2400" b="1" dirty="0"/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1059590" y="1466909"/>
            <a:ext cx="2510536" cy="558005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/>
                </a:solidFill>
              </a:rPr>
              <a:t>看一下我本地的绘图代码，能不能将螺旋状的图改成圆形的？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051C0D5-8CE9-F6D0-87FC-EF97A8250EA2}"/>
              </a:ext>
            </a:extLst>
          </p:cNvPr>
          <p:cNvSpPr txBox="1"/>
          <p:nvPr/>
        </p:nvSpPr>
        <p:spPr>
          <a:xfrm>
            <a:off x="-57442" y="2063951"/>
            <a:ext cx="17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AGENT:</a:t>
            </a:r>
            <a:endParaRPr lang="zh-CN" altLang="en-US" sz="2400" b="1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809" y="1321729"/>
            <a:ext cx="2842962" cy="5022452"/>
          </a:xfrm>
          <a:prstGeom prst="rect">
            <a:avLst/>
          </a:prstGeom>
          <a:ln>
            <a:noFill/>
          </a:ln>
          <a:effectLst>
            <a:glow>
              <a:schemeClr val="bg1">
                <a:lumMod val="50000"/>
                <a:alpha val="40000"/>
              </a:schemeClr>
            </a:glow>
            <a:outerShdw blurRad="101600" dist="50800" dir="2700000" algn="tl" rotWithShape="0">
              <a:schemeClr val="bg1">
                <a:lumMod val="50000"/>
                <a:alpha val="91000"/>
              </a:scheme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051C0D5-8CE9-F6D0-87FC-EF97A8250EA2}"/>
              </a:ext>
            </a:extLst>
          </p:cNvPr>
          <p:cNvSpPr txBox="1"/>
          <p:nvPr/>
        </p:nvSpPr>
        <p:spPr>
          <a:xfrm>
            <a:off x="3982356" y="1515080"/>
            <a:ext cx="17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USER:</a:t>
            </a:r>
            <a:endParaRPr lang="zh-CN" altLang="en-US" sz="2400" b="1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4907328" y="1466909"/>
            <a:ext cx="2764720" cy="511230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/>
                </a:solidFill>
              </a:rPr>
              <a:t>在你的工作路径下有一张论文中的插图，请你尽可能的写代码复现这张图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580D6AB-E611-820C-598E-9E64D720B53E}"/>
              </a:ext>
            </a:extLst>
          </p:cNvPr>
          <p:cNvSpPr txBox="1"/>
          <p:nvPr/>
        </p:nvSpPr>
        <p:spPr>
          <a:xfrm>
            <a:off x="7269107" y="4620252"/>
            <a:ext cx="461665" cy="9605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复现图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8FC8D99-E824-303D-EFBE-04072CF3ED98}"/>
              </a:ext>
            </a:extLst>
          </p:cNvPr>
          <p:cNvSpPr txBox="1"/>
          <p:nvPr/>
        </p:nvSpPr>
        <p:spPr>
          <a:xfrm>
            <a:off x="7269106" y="2830522"/>
            <a:ext cx="461665" cy="6993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原图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51C0D5-8CE9-F6D0-87FC-EF97A8250EA2}"/>
              </a:ext>
            </a:extLst>
          </p:cNvPr>
          <p:cNvSpPr txBox="1"/>
          <p:nvPr/>
        </p:nvSpPr>
        <p:spPr>
          <a:xfrm>
            <a:off x="3775214" y="2063951"/>
            <a:ext cx="17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AGENT:</a:t>
            </a:r>
            <a:endParaRPr lang="zh-CN" altLang="en-US" sz="2400" b="1" dirty="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C7ECE7E-8C41-A17D-9664-EA114EE66DDD}"/>
              </a:ext>
            </a:extLst>
          </p:cNvPr>
          <p:cNvGrpSpPr/>
          <p:nvPr/>
        </p:nvGrpSpPr>
        <p:grpSpPr>
          <a:xfrm>
            <a:off x="4942266" y="2293726"/>
            <a:ext cx="2381257" cy="3625229"/>
            <a:chOff x="5168427" y="1738861"/>
            <a:chExt cx="2800521" cy="422287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4F067CC-7476-65BC-D133-3113161B9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D3D3D3"/>
                </a:clrFrom>
                <a:clrTo>
                  <a:srgbClr val="D3D3D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" t="4487" r="134" b="9026"/>
            <a:stretch>
              <a:fillRect/>
            </a:stretch>
          </p:blipFill>
          <p:spPr>
            <a:xfrm>
              <a:off x="5168427" y="1738861"/>
              <a:ext cx="2799449" cy="2020478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1BEBE62-8776-7016-731E-54ABE96FF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D3D3D3"/>
                </a:clrFrom>
                <a:clrTo>
                  <a:srgbClr val="D3D3D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" t="10666" r="1727" b="21135"/>
            <a:stretch>
              <a:fillRect/>
            </a:stretch>
          </p:blipFill>
          <p:spPr>
            <a:xfrm>
              <a:off x="5169499" y="3971243"/>
              <a:ext cx="2799449" cy="1990494"/>
            </a:xfrm>
            <a:prstGeom prst="rect">
              <a:avLst/>
            </a:prstGeom>
          </p:spPr>
        </p:pic>
      </p:grpSp>
      <p:sp>
        <p:nvSpPr>
          <p:cNvPr id="39" name="箭头: 右 38">
            <a:extLst>
              <a:ext uri="{FF2B5EF4-FFF2-40B4-BE49-F238E27FC236}">
                <a16:creationId xmlns:a16="http://schemas.microsoft.com/office/drawing/2014/main" id="{34EE23C9-2C5A-47F7-293F-2042A19499CD}"/>
              </a:ext>
            </a:extLst>
          </p:cNvPr>
          <p:cNvSpPr/>
          <p:nvPr/>
        </p:nvSpPr>
        <p:spPr>
          <a:xfrm rot="5400000">
            <a:off x="6113171" y="3981102"/>
            <a:ext cx="168476" cy="286414"/>
          </a:xfrm>
          <a:prstGeom prst="rightArrow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D5E2140-7867-7399-581E-30DF2961D0CA}"/>
              </a:ext>
            </a:extLst>
          </p:cNvPr>
          <p:cNvSpPr txBox="1"/>
          <p:nvPr/>
        </p:nvSpPr>
        <p:spPr>
          <a:xfrm>
            <a:off x="1908391" y="6341429"/>
            <a:ext cx="180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图片美化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6EDBDA8-E8A3-D63D-B410-0C96DF9FCCC4}"/>
              </a:ext>
            </a:extLst>
          </p:cNvPr>
          <p:cNvSpPr txBox="1"/>
          <p:nvPr/>
        </p:nvSpPr>
        <p:spPr>
          <a:xfrm>
            <a:off x="5775827" y="6341429"/>
            <a:ext cx="121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图片复现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6EDBDA8-E8A3-D63D-B410-0C96DF9FCCC4}"/>
              </a:ext>
            </a:extLst>
          </p:cNvPr>
          <p:cNvSpPr txBox="1"/>
          <p:nvPr/>
        </p:nvSpPr>
        <p:spPr>
          <a:xfrm>
            <a:off x="9794265" y="6334779"/>
            <a:ext cx="121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图片制作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47" y="1321729"/>
            <a:ext cx="2842962" cy="5022452"/>
          </a:xfrm>
          <a:prstGeom prst="rect">
            <a:avLst/>
          </a:prstGeom>
          <a:ln>
            <a:noFill/>
          </a:ln>
          <a:effectLst>
            <a:glow>
              <a:schemeClr val="bg1">
                <a:lumMod val="50000"/>
                <a:alpha val="40000"/>
              </a:schemeClr>
            </a:glow>
            <a:outerShdw blurRad="101600" dist="50800" dir="2700000" algn="tl" rotWithShape="0">
              <a:schemeClr val="bg1">
                <a:lumMod val="50000"/>
                <a:alpha val="91000"/>
              </a:schemeClr>
            </a:outerShdw>
          </a:effectLst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B051C0D5-8CE9-F6D0-87FC-EF97A8250EA2}"/>
              </a:ext>
            </a:extLst>
          </p:cNvPr>
          <p:cNvSpPr txBox="1"/>
          <p:nvPr/>
        </p:nvSpPr>
        <p:spPr>
          <a:xfrm>
            <a:off x="8020582" y="1515080"/>
            <a:ext cx="17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USER:</a:t>
            </a:r>
            <a:endParaRPr lang="zh-CN" altLang="en-US" sz="2400" b="1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051C0D5-8CE9-F6D0-87FC-EF97A8250EA2}"/>
              </a:ext>
            </a:extLst>
          </p:cNvPr>
          <p:cNvSpPr txBox="1"/>
          <p:nvPr/>
        </p:nvSpPr>
        <p:spPr>
          <a:xfrm>
            <a:off x="7813440" y="2063951"/>
            <a:ext cx="1773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AGENT:</a:t>
            </a:r>
            <a:endParaRPr lang="zh-CN" altLang="en-US" sz="2400" b="1" dirty="0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F22360A4-9245-28AD-85DE-C2A772196BFB}"/>
              </a:ext>
            </a:extLst>
          </p:cNvPr>
          <p:cNvSpPr/>
          <p:nvPr/>
        </p:nvSpPr>
        <p:spPr>
          <a:xfrm>
            <a:off x="8945368" y="1466909"/>
            <a:ext cx="2764720" cy="511230"/>
          </a:xfrm>
          <a:prstGeom prst="roundRect">
            <a:avLst/>
          </a:prstGeom>
          <a:solidFill>
            <a:srgbClr val="F2E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CN" altLang="en-US" sz="1200" dirty="0">
                <a:solidFill>
                  <a:schemeClr val="tx1"/>
                </a:solidFill>
              </a:rPr>
              <a:t>请你用我的数据绘制一些符合期刊投稿的组合图片，简单做一些分析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AA5F1C7-CF07-1A19-78E5-A7F0AEC6C7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68" y="4259132"/>
            <a:ext cx="2535753" cy="1989921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413A638-79A2-6BFE-5E33-C8A1270FF1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0" y="2123319"/>
            <a:ext cx="2577015" cy="2111261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B17F5C86-1762-4AF6-D420-701D9EE2C5A5}"/>
              </a:ext>
            </a:extLst>
          </p:cNvPr>
          <p:cNvSpPr txBox="1"/>
          <p:nvPr/>
        </p:nvSpPr>
        <p:spPr>
          <a:xfrm>
            <a:off x="10327727" y="1065292"/>
            <a:ext cx="1660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这套组图仅用时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分钟</a:t>
            </a:r>
          </a:p>
        </p:txBody>
      </p:sp>
    </p:spTree>
    <p:extLst>
      <p:ext uri="{BB962C8B-B14F-4D97-AF65-F5344CB8AC3E}">
        <p14:creationId xmlns:p14="http://schemas.microsoft.com/office/powerpoint/2010/main" val="2743657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38F01-1703-0E78-F105-1057E8FE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 119">
            <a:extLst>
              <a:ext uri="{FF2B5EF4-FFF2-40B4-BE49-F238E27FC236}">
                <a16:creationId xmlns:a16="http://schemas.microsoft.com/office/drawing/2014/main" id="{2641A206-F83A-A5CA-2010-887CAC681738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6DC98E84-1AB3-9878-03AB-8262E41AFAD8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3498D32-DEFD-9BDC-CDEB-F0442ECB2299}"/>
              </a:ext>
            </a:extLst>
          </p:cNvPr>
          <p:cNvSpPr txBox="1"/>
          <p:nvPr/>
        </p:nvSpPr>
        <p:spPr>
          <a:xfrm>
            <a:off x="534329" y="217347"/>
            <a:ext cx="1620957" cy="59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一些思考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60051209-C98C-57C3-ECBB-5D2F4D48DC8F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18</a:t>
            </a:fld>
            <a:r>
              <a:rPr lang="zh-CN" altLang="en-US" sz="1400" dirty="0"/>
              <a:t>页</a:t>
            </a:r>
          </a:p>
        </p:txBody>
      </p:sp>
      <p:pic>
        <p:nvPicPr>
          <p:cNvPr id="1026" name="Picture 2" descr="A Fluid New Path in Grand Math Challenge | Quanta Magazine">
            <a:extLst>
              <a:ext uri="{FF2B5EF4-FFF2-40B4-BE49-F238E27FC236}">
                <a16:creationId xmlns:a16="http://schemas.microsoft.com/office/drawing/2014/main" id="{B89CC962-E5FF-FAAC-1B66-83F1773DC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r="21505"/>
          <a:stretch>
            <a:fillRect/>
          </a:stretch>
        </p:blipFill>
        <p:spPr bwMode="auto">
          <a:xfrm>
            <a:off x="282706" y="1075261"/>
            <a:ext cx="2495129" cy="22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1823006-4CB9-7387-33DF-AC63A1BBCC86}"/>
              </a:ext>
            </a:extLst>
          </p:cNvPr>
          <p:cNvSpPr txBox="1"/>
          <p:nvPr/>
        </p:nvSpPr>
        <p:spPr>
          <a:xfrm>
            <a:off x="2904279" y="1167274"/>
            <a:ext cx="695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answers can look superficially correct, but may contain subtle errors.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80853F-C7CC-23D9-5B22-EF513D8FE3CE}"/>
              </a:ext>
            </a:extLst>
          </p:cNvPr>
          <p:cNvSpPr txBox="1"/>
          <p:nvPr/>
        </p:nvSpPr>
        <p:spPr>
          <a:xfrm>
            <a:off x="2904279" y="1753725"/>
            <a:ext cx="9578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can generate a lot of suggestions, but it still takes human effort to verify which ones are actually correct.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B21AE5-7F8B-CF0F-BC3E-A6963EF1BABB}"/>
              </a:ext>
            </a:extLst>
          </p:cNvPr>
          <p:cNvSpPr txBox="1"/>
          <p:nvPr/>
        </p:nvSpPr>
        <p:spPr>
          <a:xfrm>
            <a:off x="2984384" y="2617175"/>
            <a:ext cx="9305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kind of ‘mathematical smell’ that humans have… and it’s not clear how to get AI to replicate that.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2B6F60-F0AB-3AE9-7A9B-F75B01EAD05D}"/>
              </a:ext>
            </a:extLst>
          </p:cNvPr>
          <p:cNvSpPr txBox="1"/>
          <p:nvPr/>
        </p:nvSpPr>
        <p:spPr>
          <a:xfrm>
            <a:off x="2904278" y="1476202"/>
            <a:ext cx="6953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这些结果在表面上看似正确，但可能包含细微且不易察觉的错误。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2A654F-22B5-2E6B-6953-7B9205E7F8F4}"/>
              </a:ext>
            </a:extLst>
          </p:cNvPr>
          <p:cNvSpPr txBox="1"/>
          <p:nvPr/>
        </p:nvSpPr>
        <p:spPr>
          <a:xfrm>
            <a:off x="2904278" y="2326392"/>
            <a:ext cx="7680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人工智能可以生成大量候选结果，但仍需要人类投入精力来判断其中哪些是真正正确的。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D4BAAC2-7EF7-EE33-8D48-67BF91310250}"/>
              </a:ext>
            </a:extLst>
          </p:cNvPr>
          <p:cNvSpPr txBox="1"/>
          <p:nvPr/>
        </p:nvSpPr>
        <p:spPr>
          <a:xfrm>
            <a:off x="2904278" y="3176582"/>
            <a:ext cx="83242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人类具备一种“数学直觉”（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mathematical smell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），但目前尚不清楚如何使人工智能具备这种能力。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6A5F86-7407-A6EA-E5E2-7C5D52D52950}"/>
              </a:ext>
            </a:extLst>
          </p:cNvPr>
          <p:cNvSpPr txBox="1"/>
          <p:nvPr/>
        </p:nvSpPr>
        <p:spPr>
          <a:xfrm>
            <a:off x="644659" y="3383732"/>
            <a:ext cx="216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Terence Tao(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陶哲轩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2621D3C-FF4B-86D1-58A2-DC01B93B0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28" r="11837"/>
          <a:stretch>
            <a:fillRect/>
          </a:stretch>
        </p:blipFill>
        <p:spPr>
          <a:xfrm>
            <a:off x="320721" y="3772810"/>
            <a:ext cx="2489985" cy="219899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C7DCC50-1915-2306-518B-BA40E7282993}"/>
              </a:ext>
            </a:extLst>
          </p:cNvPr>
          <p:cNvSpPr txBox="1"/>
          <p:nvPr/>
        </p:nvSpPr>
        <p:spPr>
          <a:xfrm>
            <a:off x="3049399" y="3866006"/>
            <a:ext cx="6430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  <a:buNone/>
            </a:pP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systems are tools. They are not agents with their own goals.</a:t>
            </a:r>
            <a:b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人工智能只是工具，并非具有自身目标的主体。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EE686DC-A633-2E7F-73DA-B129C7B18A30}"/>
              </a:ext>
            </a:extLst>
          </p:cNvPr>
          <p:cNvSpPr txBox="1"/>
          <p:nvPr/>
        </p:nvSpPr>
        <p:spPr>
          <a:xfrm>
            <a:off x="3049399" y="4450781"/>
            <a:ext cx="6283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AI systems are not sentient. They have no consciousness.</a:t>
            </a:r>
            <a:b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当前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系统没有感知能力，也没有意识</a:t>
            </a:r>
            <a:r>
              <a:rPr lang="zh-CN" alt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CF2B5D-D406-5388-A123-99A6278DAF2B}"/>
              </a:ext>
            </a:extLst>
          </p:cNvPr>
          <p:cNvSpPr txBox="1"/>
          <p:nvPr/>
        </p:nvSpPr>
        <p:spPr>
          <a:xfrm>
            <a:off x="3049399" y="5097112"/>
            <a:ext cx="5255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Today’s AI systems don’t understand the real world.</a:t>
            </a:r>
            <a:b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当今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并不理解真实世界。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66A5F86-7407-A6EA-E5E2-7C5D52D52950}"/>
              </a:ext>
            </a:extLst>
          </p:cNvPr>
          <p:cNvSpPr txBox="1"/>
          <p:nvPr/>
        </p:nvSpPr>
        <p:spPr>
          <a:xfrm>
            <a:off x="612867" y="5971807"/>
            <a:ext cx="216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Yann LeCun(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杨立昆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49349" y="6266046"/>
            <a:ext cx="1109330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是强有力的工具，大幅降低了从想到做的难度，放大了思维和经验本身的价值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4D389AF-17A0-B6E9-1DB5-16F2A37A7F84}"/>
              </a:ext>
            </a:extLst>
          </p:cNvPr>
          <p:cNvSpPr txBox="1"/>
          <p:nvPr/>
        </p:nvSpPr>
        <p:spPr>
          <a:xfrm>
            <a:off x="2497098" y="451920"/>
            <a:ext cx="719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+mj-ea"/>
                <a:ea typeface="+mj-ea"/>
              </a:rPr>
              <a:t>AI</a:t>
            </a:r>
            <a:r>
              <a:rPr lang="zh-CN" altLang="en-US" sz="3200" b="1" dirty="0">
                <a:latin typeface="+mj-ea"/>
                <a:ea typeface="+mj-ea"/>
              </a:rPr>
              <a:t>时代，研究者的核心竞争力是什么？</a:t>
            </a:r>
          </a:p>
        </p:txBody>
      </p:sp>
    </p:spTree>
    <p:extLst>
      <p:ext uri="{BB962C8B-B14F-4D97-AF65-F5344CB8AC3E}">
        <p14:creationId xmlns:p14="http://schemas.microsoft.com/office/powerpoint/2010/main" val="390254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36BB-4EE6-44B7-EEB2-5049B40B4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79D8B8D-B737-065F-4FF5-A4ED81D2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7310" b="6720"/>
          <a:stretch>
            <a:fillRect/>
          </a:stretch>
        </p:blipFill>
        <p:spPr>
          <a:xfrm>
            <a:off x="0" y="-1"/>
            <a:ext cx="12278627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75A3D23-C430-1FF3-E890-C087345AB921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19</a:t>
            </a:fld>
            <a:r>
              <a:rPr lang="zh-CN" altLang="en-US" sz="1400" dirty="0"/>
              <a:t>页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878687D-53DA-D510-0665-1CAAA101B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09" y="0"/>
            <a:ext cx="2407118" cy="109315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2F2FA0-3910-30A0-45A5-AEF09EC9C4A6}"/>
              </a:ext>
            </a:extLst>
          </p:cNvPr>
          <p:cNvSpPr txBox="1"/>
          <p:nvPr/>
        </p:nvSpPr>
        <p:spPr>
          <a:xfrm>
            <a:off x="637407" y="2274749"/>
            <a:ext cx="11173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0070C0"/>
                </a:solidFill>
                <a:latin typeface="阿里巴巴普惠体 3.0 65 Medium" panose="00020600040101010101" pitchFamily="18" charset="-122"/>
                <a:ea typeface="阿里巴巴普惠体 3.0 65 Medium" panose="00020600040101010101" pitchFamily="18" charset="-122"/>
                <a:cs typeface="阿里巴巴普惠体 3.0 65 Medium" panose="00020600040101010101" pitchFamily="18" charset="-122"/>
              </a:rPr>
              <a:t>谢谢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700" y="5057507"/>
            <a:ext cx="1264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7200" b="1" dirty="0">
                <a:solidFill>
                  <a:schemeClr val="accent1"/>
                </a:solidFill>
                <a:latin typeface="Microsoft YaHei" charset="0"/>
                <a:ea typeface="Microsoft YaHei" charset="0"/>
                <a:cs typeface="Microsoft YaHei" charset="0"/>
              </a:rPr>
              <a:t>请各位老师同学批评指正！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835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EB83506-805C-0CA5-B5AF-E6030119F79D}"/>
              </a:ext>
            </a:extLst>
          </p:cNvPr>
          <p:cNvSpPr txBox="1">
            <a:spLocks/>
          </p:cNvSpPr>
          <p:nvPr/>
        </p:nvSpPr>
        <p:spPr>
          <a:xfrm>
            <a:off x="2152650" y="264338"/>
            <a:ext cx="7886700" cy="744538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汇报内容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830655"/>
              </p:ext>
            </p:extLst>
          </p:nvPr>
        </p:nvGraphicFramePr>
        <p:xfrm>
          <a:off x="3774000" y="1718600"/>
          <a:ext cx="46440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8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1898">
                <a:tc>
                  <a:txBody>
                    <a:bodyPr/>
                    <a:lstStyle/>
                    <a:p>
                      <a:pPr marL="457200" indent="-457200" algn="ctr">
                        <a:buClr>
                          <a:schemeClr val="bg2">
                            <a:lumMod val="25000"/>
                          </a:schemeClr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大模型概述</a:t>
                      </a:r>
                    </a:p>
                    <a:p>
                      <a:pPr algn="l"/>
                      <a:endParaRPr lang="en-US" altLang="zh-CN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898"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25000"/>
                          </a:schemeClr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zh-CN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2</a:t>
                      </a:r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+mn-ea"/>
                      </a:endParaRPr>
                    </a:p>
                    <a:p>
                      <a:pPr marL="457200" indent="-457200" algn="ctr">
                        <a:buClr>
                          <a:schemeClr val="bg2">
                            <a:lumMod val="25000"/>
                          </a:schemeClr>
                        </a:buClr>
                        <a:buFont typeface="Wingdings" panose="05000000000000000000" pitchFamily="2" charset="2"/>
                        <a:buChar char="Ø"/>
                      </a:pPr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调用大模型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113152"/>
                  </a:ext>
                </a:extLst>
              </a:tr>
              <a:tr h="1181898">
                <a:tc>
                  <a:txBody>
                    <a:bodyPr/>
                    <a:lstStyle/>
                    <a:p>
                      <a:pPr marL="457200" indent="-457200" algn="ctr">
                        <a:buClr>
                          <a:schemeClr val="bg2">
                            <a:lumMod val="25000"/>
                          </a:schemeClr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文献工作</a:t>
                      </a:r>
                    </a:p>
                    <a:p>
                      <a:pPr algn="l"/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898">
                <a:tc>
                  <a:txBody>
                    <a:bodyPr/>
                    <a:lstStyle/>
                    <a:p>
                      <a:pPr marL="457200" indent="-457200" algn="ctr">
                        <a:buClr>
                          <a:schemeClr val="bg2">
                            <a:lumMod val="25000"/>
                          </a:schemeClr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3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+mn-ea"/>
                        </a:rPr>
                        <a:t>辅助作图</a:t>
                      </a:r>
                    </a:p>
                    <a:p>
                      <a:pPr algn="l"/>
                      <a:endParaRPr lang="zh-CN" altLang="en-US" sz="3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直线连接符 17">
            <a:extLst>
              <a:ext uri="{FF2B5EF4-FFF2-40B4-BE49-F238E27FC236}">
                <a16:creationId xmlns:a16="http://schemas.microsoft.com/office/drawing/2014/main" id="{AB4A1506-1E9C-2F75-03EB-BFC2FED75E72}"/>
              </a:ext>
            </a:extLst>
          </p:cNvPr>
          <p:cNvCxnSpPr>
            <a:cxnSpLocks/>
          </p:cNvCxnSpPr>
          <p:nvPr/>
        </p:nvCxnSpPr>
        <p:spPr>
          <a:xfrm>
            <a:off x="648487" y="1183374"/>
            <a:ext cx="1114757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CADCCA44-1BA9-7337-D57E-25A128170984}"/>
              </a:ext>
            </a:extLst>
          </p:cNvPr>
          <p:cNvSpPr/>
          <p:nvPr/>
        </p:nvSpPr>
        <p:spPr>
          <a:xfrm>
            <a:off x="595874" y="1137707"/>
            <a:ext cx="91335" cy="9133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8E9ACEC-019D-A7FF-6B36-DC5CE1F2F768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2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730268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大模型概述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89B4185-03B2-FBB1-49B3-837FBCF7431D}"/>
              </a:ext>
            </a:extLst>
          </p:cNvPr>
          <p:cNvSpPr txBox="1"/>
          <p:nvPr/>
        </p:nvSpPr>
        <p:spPr>
          <a:xfrm>
            <a:off x="866618" y="6409820"/>
            <a:ext cx="12035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Chiang W L, Zheng L, Sheng Y, et al. Chatbot arena: An open platform for evaluating </a:t>
            </a:r>
            <a:r>
              <a:rPr lang="en-US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llms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human preference[C]//Forty-first International Conference on Machine Learning. 2024.</a:t>
            </a:r>
          </a:p>
          <a:p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Bommasani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R, Hudson D A, Adeli E, et al. On the opportunities and risks of foundation models[J].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arXiv:2108.07258, 2021.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F02AD02-B896-7264-2EF9-7AA56ECC7115}"/>
              </a:ext>
            </a:extLst>
          </p:cNvPr>
          <p:cNvGrpSpPr/>
          <p:nvPr/>
        </p:nvGrpSpPr>
        <p:grpSpPr>
          <a:xfrm>
            <a:off x="6607734" y="1121773"/>
            <a:ext cx="5998995" cy="3197297"/>
            <a:chOff x="6096000" y="1114623"/>
            <a:chExt cx="5618952" cy="2934822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FE480C9-0EF2-F79A-9E21-E3EC6DF6DE9A}"/>
                </a:ext>
              </a:extLst>
            </p:cNvPr>
            <p:cNvGrpSpPr/>
            <p:nvPr/>
          </p:nvGrpSpPr>
          <p:grpSpPr>
            <a:xfrm>
              <a:off x="6096000" y="1114623"/>
              <a:ext cx="5011897" cy="2419921"/>
              <a:chOff x="-63501" y="951524"/>
              <a:chExt cx="6838681" cy="3113699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6FFC4671-4E3C-2DDE-D52A-175DD6AB3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62" b="5692"/>
              <a:stretch>
                <a:fillRect/>
              </a:stretch>
            </p:blipFill>
            <p:spPr>
              <a:xfrm>
                <a:off x="-63501" y="988277"/>
                <a:ext cx="6465451" cy="3076946"/>
              </a:xfrm>
              <a:prstGeom prst="rect">
                <a:avLst/>
              </a:prstGeom>
            </p:spPr>
          </p:pic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13C4847D-6FFC-217E-2BDF-1D5DD2F04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54" r="74129" b="26191"/>
              <a:stretch>
                <a:fillRect/>
              </a:stretch>
            </p:blipFill>
            <p:spPr bwMode="auto">
              <a:xfrm>
                <a:off x="6361720" y="951524"/>
                <a:ext cx="413460" cy="461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22CEEF7-5612-821E-4EB7-C7C4EFA9A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616"/>
              <a:stretch>
                <a:fillRect/>
              </a:stretch>
            </p:blipFill>
            <p:spPr>
              <a:xfrm>
                <a:off x="5886221" y="1718733"/>
                <a:ext cx="314269" cy="276273"/>
              </a:xfrm>
              <a:prstGeom prst="rect">
                <a:avLst/>
              </a:prstGeom>
            </p:spPr>
          </p:pic>
          <p:pic>
            <p:nvPicPr>
              <p:cNvPr id="2052" name="Picture 4" descr="ChatGPT Logo With Text image for Free Download">
                <a:extLst>
                  <a:ext uri="{FF2B5EF4-FFF2-40B4-BE49-F238E27FC236}">
                    <a16:creationId xmlns:a16="http://schemas.microsoft.com/office/drawing/2014/main" id="{4149D68A-B51E-4D5D-EBFC-9D580DB6C7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026"/>
              <a:stretch>
                <a:fillRect/>
              </a:stretch>
            </p:blipFill>
            <p:spPr bwMode="auto">
              <a:xfrm>
                <a:off x="5950472" y="1413189"/>
                <a:ext cx="291055" cy="276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66D551B-A79A-EAF3-A6E0-E1B342455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778" r="74881" b="37983"/>
              <a:stretch>
                <a:fillRect/>
              </a:stretch>
            </p:blipFill>
            <p:spPr>
              <a:xfrm>
                <a:off x="5590111" y="1976774"/>
                <a:ext cx="305190" cy="294505"/>
              </a:xfrm>
              <a:prstGeom prst="rect">
                <a:avLst/>
              </a:prstGeom>
            </p:spPr>
          </p:pic>
          <p:pic>
            <p:nvPicPr>
              <p:cNvPr id="2056" name="Picture 8" descr="通义千问本地部署-CSDN博客">
                <a:extLst>
                  <a:ext uri="{FF2B5EF4-FFF2-40B4-BE49-F238E27FC236}">
                    <a16:creationId xmlns:a16="http://schemas.microsoft.com/office/drawing/2014/main" id="{1F140BFC-644B-2DC7-8ADE-51CCFDCB6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984"/>
              <a:stretch>
                <a:fillRect/>
              </a:stretch>
            </p:blipFill>
            <p:spPr bwMode="auto">
              <a:xfrm>
                <a:off x="4117547" y="2271279"/>
                <a:ext cx="276260" cy="2517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0908D61-7ED3-E47A-F671-4BB150B614AE}"/>
                  </a:ext>
                </a:extLst>
              </p:cNvPr>
              <p:cNvSpPr txBox="1"/>
              <p:nvPr/>
            </p:nvSpPr>
            <p:spPr>
              <a:xfrm>
                <a:off x="3645291" y="2854428"/>
                <a:ext cx="762394" cy="356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latin typeface="阿里巴巴普惠体 3.0 65 Medium" panose="00020600040101010101" pitchFamily="18" charset="-122"/>
                    <a:ea typeface="阿里巴巴普惠体 3.0 65 Medium" panose="00020600040101010101" pitchFamily="18" charset="-122"/>
                    <a:cs typeface="阿里巴巴普惠体 3.0 65 Medium" panose="00020600040101010101" pitchFamily="18" charset="-122"/>
                  </a:rPr>
                  <a:t>GLM</a:t>
                </a:r>
                <a:endParaRPr lang="zh-CN" altLang="en-US" sz="1200" b="1" dirty="0">
                  <a:latin typeface="阿里巴巴普惠体 3.0 65 Medium" panose="00020600040101010101" pitchFamily="18" charset="-122"/>
                  <a:ea typeface="阿里巴巴普惠体 3.0 65 Medium" panose="00020600040101010101" pitchFamily="18" charset="-122"/>
                  <a:cs typeface="阿里巴巴普惠体 3.0 65 Medium" panose="00020600040101010101" pitchFamily="18" charset="-122"/>
                </a:endParaRPr>
              </a:p>
            </p:txBody>
          </p:sp>
          <p:pic>
            <p:nvPicPr>
              <p:cNvPr id="2058" name="Picture 10" descr="文心一言图标">
                <a:extLst>
                  <a:ext uri="{FF2B5EF4-FFF2-40B4-BE49-F238E27FC236}">
                    <a16:creationId xmlns:a16="http://schemas.microsoft.com/office/drawing/2014/main" id="{FB1F6BAC-12CC-5117-9DBC-95D8983FF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26" t="18738" r="18698" b="16811"/>
              <a:stretch>
                <a:fillRect/>
              </a:stretch>
            </p:blipFill>
            <p:spPr bwMode="auto">
              <a:xfrm>
                <a:off x="4004283" y="2559820"/>
                <a:ext cx="389524" cy="369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14" descr="Mistral, Microsoft y el open source » Enrique Dans">
                <a:extLst>
                  <a:ext uri="{FF2B5EF4-FFF2-40B4-BE49-F238E27FC236}">
                    <a16:creationId xmlns:a16="http://schemas.microsoft.com/office/drawing/2014/main" id="{E53E2BE0-937B-9527-6A31-84070D8236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94" r="61173" b="19460"/>
              <a:stretch>
                <a:fillRect/>
              </a:stretch>
            </p:blipFill>
            <p:spPr bwMode="auto">
              <a:xfrm>
                <a:off x="2531293" y="3175738"/>
                <a:ext cx="313508" cy="2700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6" name="Picture 18" descr="deepseek标志_图片_png - 图标 - 爱给网">
                <a:extLst>
                  <a:ext uri="{FF2B5EF4-FFF2-40B4-BE49-F238E27FC236}">
                    <a16:creationId xmlns:a16="http://schemas.microsoft.com/office/drawing/2014/main" id="{08524763-3A41-B2B8-F02C-51F99E56A3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06"/>
              <a:stretch>
                <a:fillRect/>
              </a:stretch>
            </p:blipFill>
            <p:spPr bwMode="auto">
              <a:xfrm>
                <a:off x="2074573" y="3514292"/>
                <a:ext cx="456719" cy="338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E35175F-C958-783A-8A2F-3B354A6FAC0E}"/>
                </a:ext>
              </a:extLst>
            </p:cNvPr>
            <p:cNvSpPr txBox="1"/>
            <p:nvPr/>
          </p:nvSpPr>
          <p:spPr>
            <a:xfrm>
              <a:off x="6253953" y="3680113"/>
              <a:ext cx="54609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阿里巴巴普惠体 3.0 65 Medium" panose="00020600040101010101" pitchFamily="18" charset="-122"/>
                  <a:ea typeface="阿里巴巴普惠体 3.0 65 Medium" panose="00020600040101010101" pitchFamily="18" charset="-122"/>
                  <a:cs typeface="阿里巴巴普惠体 3.0 65 Medium" panose="00020600040101010101" pitchFamily="18" charset="-122"/>
                </a:rPr>
                <a:t>目前，国内外有大量不同厂商训练的大模型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021BC0F-35D8-3AEC-0575-E641675E10C4}"/>
              </a:ext>
            </a:extLst>
          </p:cNvPr>
          <p:cNvGrpSpPr/>
          <p:nvPr/>
        </p:nvGrpSpPr>
        <p:grpSpPr>
          <a:xfrm>
            <a:off x="0" y="1145333"/>
            <a:ext cx="6117020" cy="4466747"/>
            <a:chOff x="-153220" y="1373035"/>
            <a:chExt cx="5576719" cy="424483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8F96526-C2FD-B522-DB5E-1CA9AB40BD2A}"/>
                </a:ext>
              </a:extLst>
            </p:cNvPr>
            <p:cNvSpPr txBox="1"/>
            <p:nvPr/>
          </p:nvSpPr>
          <p:spPr>
            <a:xfrm>
              <a:off x="636852" y="5248535"/>
              <a:ext cx="43646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阿里巴巴普惠体 3.0 65 Medium" panose="00020600040101010101" pitchFamily="18" charset="-122"/>
                  <a:ea typeface="阿里巴巴普惠体 3.0 65 Medium" panose="00020600040101010101" pitchFamily="18" charset="-122"/>
                  <a:cs typeface="阿里巴巴普惠体 3.0 65 Medium" panose="00020600040101010101" pitchFamily="18" charset="-122"/>
                </a:rPr>
                <a:t>大模型参数量巨大，可完成多种任务</a:t>
              </a: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884159A-AF85-658F-9F21-2FE8473F3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53220" y="1373035"/>
              <a:ext cx="5576719" cy="3760876"/>
            </a:xfrm>
            <a:prstGeom prst="rect">
              <a:avLst/>
            </a:prstGeom>
          </p:spPr>
        </p:pic>
      </p:grpSp>
      <p:sp>
        <p:nvSpPr>
          <p:cNvPr id="30" name="文本框 18"/>
          <p:cNvSpPr txBox="1"/>
          <p:nvPr/>
        </p:nvSpPr>
        <p:spPr>
          <a:xfrm>
            <a:off x="6357446" y="4710669"/>
            <a:ext cx="5830359" cy="102555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125730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在科研实践中，应如何选择合适的大模型，</a:t>
            </a:r>
            <a:endParaRPr lang="en-US" altLang="zh-CN" sz="2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并构建高效、可复用的工作流？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8C560A8-DC19-6C61-8DD0-28BDF43697E1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3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21530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2E5B7-BD1A-95B0-AC29-519D99718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98F316D-C83A-C181-061A-BF5D82AFBE5A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6DE1FF-BA3E-35D4-5157-D7304CCBBE64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B63213-69EE-EF97-0DBC-7688D643E5BA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大模型概述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1AE415C-5CF5-1AC8-1401-9FCC548FCF74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" y="1356578"/>
            <a:ext cx="7095031" cy="2732822"/>
            <a:chOff x="1993900" y="956740"/>
            <a:chExt cx="8166100" cy="3145360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4C3CDD9E-3917-9F39-ECA7-9D33CCBE1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1843"/>
            <a:stretch>
              <a:fillRect/>
            </a:stretch>
          </p:blipFill>
          <p:spPr>
            <a:xfrm>
              <a:off x="1993900" y="956740"/>
              <a:ext cx="4102100" cy="3145360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9E29CD5-4147-D36F-FA2B-E32AEB91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1843"/>
            <a:stretch>
              <a:fillRect/>
            </a:stretch>
          </p:blipFill>
          <p:spPr>
            <a:xfrm>
              <a:off x="6057900" y="956740"/>
              <a:ext cx="4102100" cy="3145360"/>
            </a:xfrm>
            <a:prstGeom prst="rect">
              <a:avLst/>
            </a:prstGeom>
          </p:spPr>
        </p:pic>
      </p:grpSp>
      <p:sp>
        <p:nvSpPr>
          <p:cNvPr id="58" name="文本框 18"/>
          <p:cNvSpPr txBox="1"/>
          <p:nvPr/>
        </p:nvSpPr>
        <p:spPr>
          <a:xfrm>
            <a:off x="3272276" y="4618036"/>
            <a:ext cx="6074923" cy="102555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125730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开源模型适合较简单的任务、闭源模型适合较 复杂的任务</a:t>
            </a: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3D96753A-2A6F-C13E-13EC-C321D1A67A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31" y="1605814"/>
            <a:ext cx="5012846" cy="2762986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0468F5DB-84AE-E890-B3D5-2DDF1C43E717}"/>
              </a:ext>
            </a:extLst>
          </p:cNvPr>
          <p:cNvSpPr txBox="1"/>
          <p:nvPr/>
        </p:nvSpPr>
        <p:spPr>
          <a:xfrm>
            <a:off x="7391400" y="1505414"/>
            <a:ext cx="16890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数据来源：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收集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590FEC-8211-91E1-39BD-B54EBE7FAE71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4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65327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EA92E-EF64-8E4D-AD48-887AC3BA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82197DD-87D2-A7B8-422E-E440FFD72B7A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A4139EE-25D4-E840-3FD5-5CF9CEF77321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1E87CF-20A0-03BB-BABF-8440E6814F7E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大模型概述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7A90B0A-40AA-6B1C-FF6B-C45B370EF857}"/>
              </a:ext>
            </a:extLst>
          </p:cNvPr>
          <p:cNvGrpSpPr/>
          <p:nvPr/>
        </p:nvGrpSpPr>
        <p:grpSpPr>
          <a:xfrm>
            <a:off x="228600" y="1204083"/>
            <a:ext cx="5342466" cy="4963476"/>
            <a:chOff x="0" y="1381883"/>
            <a:chExt cx="5342466" cy="4963476"/>
          </a:xfrm>
        </p:grpSpPr>
        <p:pic>
          <p:nvPicPr>
            <p:cNvPr id="3" name="Picture 8" descr="通义千问本地部署-CSDN博客">
              <a:extLst>
                <a:ext uri="{FF2B5EF4-FFF2-40B4-BE49-F238E27FC236}">
                  <a16:creationId xmlns:a16="http://schemas.microsoft.com/office/drawing/2014/main" id="{DB66F379-AA97-7D0B-774C-C3CD6028E4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84"/>
            <a:stretch>
              <a:fillRect/>
            </a:stretch>
          </p:blipFill>
          <p:spPr bwMode="auto">
            <a:xfrm>
              <a:off x="28604" y="1520020"/>
              <a:ext cx="920311" cy="907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Kimi (chatbot) - Wikipedia">
              <a:extLst>
                <a:ext uri="{FF2B5EF4-FFF2-40B4-BE49-F238E27FC236}">
                  <a16:creationId xmlns:a16="http://schemas.microsoft.com/office/drawing/2014/main" id="{63F1244C-B3ED-C58B-4792-74A6585044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7527" r="6648" b="8609"/>
            <a:stretch>
              <a:fillRect/>
            </a:stretch>
          </p:blipFill>
          <p:spPr bwMode="auto">
            <a:xfrm>
              <a:off x="62928" y="3429000"/>
              <a:ext cx="851662" cy="869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726C7B-4FB1-75F2-CD8A-51B536675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054" t="18119" r="19559" b="33029"/>
            <a:stretch>
              <a:fillRect/>
            </a:stretch>
          </p:blipFill>
          <p:spPr>
            <a:xfrm>
              <a:off x="0" y="5266698"/>
              <a:ext cx="951546" cy="465235"/>
            </a:xfrm>
            <a:prstGeom prst="rect">
              <a:avLst/>
            </a:prstGeom>
          </p:spPr>
        </p:pic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C0F6691-8C85-8B2C-C117-FEF7679DC4A4}"/>
                </a:ext>
              </a:extLst>
            </p:cNvPr>
            <p:cNvSpPr/>
            <p:nvPr/>
          </p:nvSpPr>
          <p:spPr>
            <a:xfrm>
              <a:off x="914589" y="1381883"/>
              <a:ext cx="4427877" cy="1386182"/>
            </a:xfrm>
            <a:prstGeom prst="roundRect">
              <a:avLst>
                <a:gd name="adj" fmla="val 13100"/>
              </a:avLst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网址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:https://chat.qwen.ai/</a:t>
              </a:r>
            </a:p>
            <a:p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App/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千问网站中的模型遭到了削弱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免费、功能强大、无限额、可深度研究</a:t>
              </a: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BAE4D67D-D61C-AC09-6872-5771E40AA38F}"/>
                </a:ext>
              </a:extLst>
            </p:cNvPr>
            <p:cNvSpPr/>
            <p:nvPr/>
          </p:nvSpPr>
          <p:spPr>
            <a:xfrm>
              <a:off x="948915" y="3170530"/>
              <a:ext cx="4393551" cy="1386182"/>
            </a:xfrm>
            <a:prstGeom prst="roundRect">
              <a:avLst>
                <a:gd name="adj" fmla="val 13100"/>
              </a:avLst>
            </a:prstGeom>
            <a:solidFill>
              <a:schemeClr val="accent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可访问学术数据库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查出的文献均为真实文献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速度慢、有限额</a:t>
              </a: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6A91A503-DEA4-411C-CD40-83F02ED0CEC6}"/>
                </a:ext>
              </a:extLst>
            </p:cNvPr>
            <p:cNvSpPr/>
            <p:nvPr/>
          </p:nvSpPr>
          <p:spPr>
            <a:xfrm>
              <a:off x="948915" y="4959177"/>
              <a:ext cx="4393551" cy="1386182"/>
            </a:xfrm>
            <a:prstGeom prst="roundRect">
              <a:avLst>
                <a:gd name="adj" fmla="val 13100"/>
              </a:avLst>
            </a:prstGeom>
            <a:solidFill>
              <a:schemeClr val="accent3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1.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无网页版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2.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写代码能力强大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3. 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没有量大速度快的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coding plan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6A9C3E9C-AD90-B2D9-4B8E-CF3C9DAE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4" r="74129" b="26191"/>
          <a:stretch>
            <a:fillRect/>
          </a:stretch>
        </p:blipFill>
        <p:spPr bwMode="auto">
          <a:xfrm>
            <a:off x="6285011" y="1204083"/>
            <a:ext cx="920311" cy="11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C0F6691-8C85-8B2C-C117-FEF7679DC4A4}"/>
              </a:ext>
            </a:extLst>
          </p:cNvPr>
          <p:cNvSpPr/>
          <p:nvPr/>
        </p:nvSpPr>
        <p:spPr>
          <a:xfrm>
            <a:off x="7213788" y="1204083"/>
            <a:ext cx="4427877" cy="1386182"/>
          </a:xfrm>
          <a:prstGeom prst="roundRect">
            <a:avLst>
              <a:gd name="adj" fmla="val 13100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文献查询能力强大，深度研究准确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调用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 Banana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生图模型，生图准确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学生认证可免费领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会员</a:t>
            </a:r>
          </a:p>
        </p:txBody>
      </p:sp>
      <p:pic>
        <p:nvPicPr>
          <p:cNvPr id="2052" name="Picture 4" descr="ChatGPT Logo With Text image for Free Download">
            <a:extLst>
              <a:ext uri="{FF2B5EF4-FFF2-40B4-BE49-F238E27FC236}">
                <a16:creationId xmlns:a16="http://schemas.microsoft.com/office/drawing/2014/main" id="{4149D68A-B51E-4D5D-EBFC-9D580DB6C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26"/>
          <a:stretch>
            <a:fillRect/>
          </a:stretch>
        </p:blipFill>
        <p:spPr bwMode="auto">
          <a:xfrm>
            <a:off x="6250831" y="3178065"/>
            <a:ext cx="988669" cy="10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AE4D67D-D61C-AC09-6872-5771E40AA38F}"/>
              </a:ext>
            </a:extLst>
          </p:cNvPr>
          <p:cNvSpPr/>
          <p:nvPr/>
        </p:nvSpPr>
        <p:spPr>
          <a:xfrm>
            <a:off x="7248114" y="2992730"/>
            <a:ext cx="4393551" cy="1386182"/>
          </a:xfrm>
          <a:prstGeom prst="roundRect">
            <a:avLst>
              <a:gd name="adj" fmla="val 13100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综合能力较强，自带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coding plan</a:t>
            </a:r>
          </a:p>
          <a:p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2. Token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量大，支持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Codex</a:t>
            </a:r>
          </a:p>
          <a:p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会员购买困难，可通过其他途径购买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6A91A503-DEA4-411C-CD40-83F02ED0CEC6}"/>
              </a:ext>
            </a:extLst>
          </p:cNvPr>
          <p:cNvSpPr/>
          <p:nvPr/>
        </p:nvSpPr>
        <p:spPr>
          <a:xfrm>
            <a:off x="7248114" y="4781377"/>
            <a:ext cx="4393551" cy="1386182"/>
          </a:xfrm>
          <a:prstGeom prst="roundRect">
            <a:avLst>
              <a:gd name="adj" fmla="val 13100"/>
            </a:avLst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不支持中国用户使用，封禁严重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代码能力当前最强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价格昂贵、需中转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766D551B-A79A-EAF3-A6E0-E1B3424558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4881" b="37983"/>
          <a:stretch>
            <a:fillRect/>
          </a:stretch>
        </p:blipFill>
        <p:spPr>
          <a:xfrm>
            <a:off x="6336242" y="4966712"/>
            <a:ext cx="911872" cy="9522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5DBA08-527E-94AD-BF4B-D08A7B997FB2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5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75827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5998-C9D0-ECB5-D6F4-65C82BC4D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F070F263-032D-EDE4-CB3E-15F0716C0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" y="0"/>
            <a:ext cx="12185522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803F35F-88E4-5281-8844-A629DE0CBA7B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129D56-227A-A67C-962E-B3268FE9635A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A697533-259D-CA5D-F2DF-2FDF45863375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6</a:t>
            </a:fld>
            <a:r>
              <a:rPr lang="zh-CN" altLang="en-US" sz="1400" dirty="0"/>
              <a:t>页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878687D-53DA-D510-0665-1CAAA101B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09" y="0"/>
            <a:ext cx="2407118" cy="10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1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4DB216-4A18-64BB-2A59-F21D8192B05E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E3A956-AD27-5BF4-9D4C-567C552D90DA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04B32F-469B-4214-C08D-20F0CD2BE3A4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调用大模型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F425EF3-7FBF-058C-4D09-70D3DFB8E0E9}"/>
              </a:ext>
            </a:extLst>
          </p:cNvPr>
          <p:cNvGrpSpPr/>
          <p:nvPr/>
        </p:nvGrpSpPr>
        <p:grpSpPr>
          <a:xfrm>
            <a:off x="387645" y="1010884"/>
            <a:ext cx="2580774" cy="558005"/>
            <a:chOff x="6179863" y="888979"/>
            <a:chExt cx="5350763" cy="587870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9B64C413-66D7-122F-BA98-497B30DF7537}"/>
                </a:ext>
              </a:extLst>
            </p:cNvPr>
            <p:cNvSpPr/>
            <p:nvPr/>
          </p:nvSpPr>
          <p:spPr>
            <a:xfrm>
              <a:off x="6423105" y="888979"/>
              <a:ext cx="4864282" cy="58787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文本框 16">
              <a:extLst>
                <a:ext uri="{FF2B5EF4-FFF2-40B4-BE49-F238E27FC236}">
                  <a16:creationId xmlns:a16="http://schemas.microsoft.com/office/drawing/2014/main" id="{2748C4C5-50D5-C49E-8258-0B131E807524}"/>
                </a:ext>
              </a:extLst>
            </p:cNvPr>
            <p:cNvSpPr txBox="1"/>
            <p:nvPr/>
          </p:nvSpPr>
          <p:spPr>
            <a:xfrm>
              <a:off x="6179863" y="982786"/>
              <a:ext cx="5350763" cy="421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cs"/>
                </a:rPr>
                <a:t>01 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ea"/>
                  <a:cs typeface="+mn-cs"/>
                </a:rPr>
                <a:t>通过网页调用</a:t>
              </a:r>
            </a:p>
          </p:txBody>
        </p:sp>
      </p:grpSp>
      <p:sp>
        <p:nvSpPr>
          <p:cNvPr id="60" name="矩形 59"/>
          <p:cNvSpPr/>
          <p:nvPr/>
        </p:nvSpPr>
        <p:spPr>
          <a:xfrm>
            <a:off x="2463307" y="6266046"/>
            <a:ext cx="726538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门槛较低、使用方便，但难以处理连续、复杂任务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EDE55AFE-FAF3-5CE3-844D-A4ADDE2D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386" y="1860074"/>
            <a:ext cx="6869058" cy="2807851"/>
          </a:xfrm>
          <a:prstGeom prst="rect">
            <a:avLst/>
          </a:prstGeom>
        </p:spPr>
      </p:pic>
      <p:sp>
        <p:nvSpPr>
          <p:cNvPr id="4098" name="文本框 4097"/>
          <p:cNvSpPr txBox="1"/>
          <p:nvPr/>
        </p:nvSpPr>
        <p:spPr>
          <a:xfrm>
            <a:off x="195445" y="5075068"/>
            <a:ext cx="11738086" cy="1148001"/>
          </a:xfrm>
          <a:prstGeom prst="rect">
            <a:avLst/>
          </a:prstGeom>
          <a:noFill/>
          <a:ln w="28575">
            <a:solidFill>
              <a:srgbClr val="E6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4102" name="箭头: 右 4101">
            <a:extLst>
              <a:ext uri="{FF2B5EF4-FFF2-40B4-BE49-F238E27FC236}">
                <a16:creationId xmlns:a16="http://schemas.microsoft.com/office/drawing/2014/main" id="{995879AE-5A6A-2471-FF44-534892980C42}"/>
              </a:ext>
            </a:extLst>
          </p:cNvPr>
          <p:cNvSpPr/>
          <p:nvPr/>
        </p:nvSpPr>
        <p:spPr>
          <a:xfrm>
            <a:off x="6001890" y="5493500"/>
            <a:ext cx="394636" cy="288758"/>
          </a:xfrm>
          <a:prstGeom prst="rightArrow">
            <a:avLst/>
          </a:prstGeom>
          <a:solidFill>
            <a:srgbClr val="904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09" name="组合 4108">
            <a:extLst>
              <a:ext uri="{FF2B5EF4-FFF2-40B4-BE49-F238E27FC236}">
                <a16:creationId xmlns:a16="http://schemas.microsoft.com/office/drawing/2014/main" id="{5AA25D27-CD3C-7A70-46AE-DFF4D0D46239}"/>
              </a:ext>
            </a:extLst>
          </p:cNvPr>
          <p:cNvGrpSpPr/>
          <p:nvPr/>
        </p:nvGrpSpPr>
        <p:grpSpPr>
          <a:xfrm>
            <a:off x="7370537" y="1214928"/>
            <a:ext cx="4569974" cy="3721139"/>
            <a:chOff x="7390406" y="1256973"/>
            <a:chExt cx="4232855" cy="3775118"/>
          </a:xfrm>
        </p:grpSpPr>
        <p:sp>
          <p:nvSpPr>
            <p:cNvPr id="61" name="文本框 60"/>
            <p:cNvSpPr txBox="1"/>
            <p:nvPr/>
          </p:nvSpPr>
          <p:spPr>
            <a:xfrm>
              <a:off x="7390406" y="1256973"/>
              <a:ext cx="4232855" cy="3775118"/>
            </a:xfrm>
            <a:prstGeom prst="rect">
              <a:avLst/>
            </a:prstGeom>
            <a:noFill/>
            <a:ln w="28575">
              <a:solidFill>
                <a:srgbClr val="E6E6E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6978C6E3-412C-6CA3-A408-AB45D6F27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135" y="2831367"/>
              <a:ext cx="3897013" cy="2125644"/>
            </a:xfrm>
            <a:prstGeom prst="rect">
              <a:avLst/>
            </a:prstGeom>
          </p:spPr>
        </p:pic>
        <p:sp>
          <p:nvSpPr>
            <p:cNvPr id="4097" name="箭头: 右 4096">
              <a:extLst>
                <a:ext uri="{FF2B5EF4-FFF2-40B4-BE49-F238E27FC236}">
                  <a16:creationId xmlns:a16="http://schemas.microsoft.com/office/drawing/2014/main" id="{D4C44EA4-3156-D754-9D2D-7A20A5BC3726}"/>
                </a:ext>
              </a:extLst>
            </p:cNvPr>
            <p:cNvSpPr/>
            <p:nvPr/>
          </p:nvSpPr>
          <p:spPr>
            <a:xfrm rot="5400000">
              <a:off x="9567178" y="2595620"/>
              <a:ext cx="157827" cy="278517"/>
            </a:xfrm>
            <a:prstGeom prst="rightArrow">
              <a:avLst/>
            </a:prstGeom>
            <a:solidFill>
              <a:srgbClr val="7C7C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4108" name="图片 4107">
              <a:extLst>
                <a:ext uri="{FF2B5EF4-FFF2-40B4-BE49-F238E27FC236}">
                  <a16:creationId xmlns:a16="http://schemas.microsoft.com/office/drawing/2014/main" id="{83F9294B-7F8D-08A5-3A8A-E08ECF9D3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F3F7"/>
                </a:clrFrom>
                <a:clrTo>
                  <a:srgbClr val="EFF3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45364" y="1338700"/>
              <a:ext cx="4077897" cy="1318139"/>
            </a:xfrm>
            <a:prstGeom prst="rect">
              <a:avLst/>
            </a:prstGeom>
          </p:spPr>
        </p:pic>
      </p:grpSp>
      <p:sp>
        <p:nvSpPr>
          <p:cNvPr id="63" name="箭头: 右 62">
            <a:extLst>
              <a:ext uri="{FF2B5EF4-FFF2-40B4-BE49-F238E27FC236}">
                <a16:creationId xmlns:a16="http://schemas.microsoft.com/office/drawing/2014/main" id="{CBEF1882-8292-3574-27C0-C50D094F5AF3}"/>
              </a:ext>
            </a:extLst>
          </p:cNvPr>
          <p:cNvSpPr/>
          <p:nvPr/>
        </p:nvSpPr>
        <p:spPr>
          <a:xfrm>
            <a:off x="7038293" y="2831367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99" name="箭头: 右 4098">
            <a:extLst>
              <a:ext uri="{FF2B5EF4-FFF2-40B4-BE49-F238E27FC236}">
                <a16:creationId xmlns:a16="http://schemas.microsoft.com/office/drawing/2014/main" id="{69A44D16-C30B-6089-FB53-9B62D00369DC}"/>
              </a:ext>
            </a:extLst>
          </p:cNvPr>
          <p:cNvSpPr/>
          <p:nvPr/>
        </p:nvSpPr>
        <p:spPr>
          <a:xfrm rot="5400000">
            <a:off x="5917738" y="4783940"/>
            <a:ext cx="293499" cy="288758"/>
          </a:xfrm>
          <a:prstGeom prst="rightArrow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16" name="图片 4115">
            <a:extLst>
              <a:ext uri="{FF2B5EF4-FFF2-40B4-BE49-F238E27FC236}">
                <a16:creationId xmlns:a16="http://schemas.microsoft.com/office/drawing/2014/main" id="{8317C406-E5C4-D721-7D86-2962B8AAAD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645" y="5238470"/>
            <a:ext cx="5461431" cy="834931"/>
          </a:xfrm>
          <a:prstGeom prst="rect">
            <a:avLst/>
          </a:prstGeom>
        </p:spPr>
      </p:pic>
      <p:pic>
        <p:nvPicPr>
          <p:cNvPr id="4118" name="图片 4117">
            <a:extLst>
              <a:ext uri="{FF2B5EF4-FFF2-40B4-BE49-F238E27FC236}">
                <a16:creationId xmlns:a16="http://schemas.microsoft.com/office/drawing/2014/main" id="{304E1501-6BBE-5894-D194-57F85DCE4E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4799"/>
          <a:stretch>
            <a:fillRect/>
          </a:stretch>
        </p:blipFill>
        <p:spPr>
          <a:xfrm>
            <a:off x="6751212" y="5153279"/>
            <a:ext cx="4745850" cy="10223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9B824B1-4E2A-C6EA-A8C7-ECCCDE4DE36C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7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82206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CAF6-9472-8398-29B1-7B45FC743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48A9637-3FE4-E546-5BC5-A4B276616847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559BA2-453C-5689-4839-890C16FE0EDC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D6A1C7-1B65-1D40-0693-43B81FF18CB1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调用大模型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9B64C413-66D7-122F-BA98-497B30DF7537}"/>
              </a:ext>
            </a:extLst>
          </p:cNvPr>
          <p:cNvSpPr/>
          <p:nvPr/>
        </p:nvSpPr>
        <p:spPr>
          <a:xfrm>
            <a:off x="504965" y="982007"/>
            <a:ext cx="2346135" cy="55800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文本框 16">
            <a:extLst>
              <a:ext uri="{FF2B5EF4-FFF2-40B4-BE49-F238E27FC236}">
                <a16:creationId xmlns:a16="http://schemas.microsoft.com/office/drawing/2014/main" id="{2748C4C5-50D5-C49E-8258-0B131E807524}"/>
              </a:ext>
            </a:extLst>
          </p:cNvPr>
          <p:cNvSpPr txBox="1"/>
          <p:nvPr/>
        </p:nvSpPr>
        <p:spPr>
          <a:xfrm>
            <a:off x="387645" y="1071048"/>
            <a:ext cx="2580774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02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通过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+mn-ea"/>
              </a:rPr>
              <a:t>CL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调用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E1611D1-3259-78FD-6650-678E9061B775}"/>
              </a:ext>
            </a:extLst>
          </p:cNvPr>
          <p:cNvSpPr/>
          <p:nvPr/>
        </p:nvSpPr>
        <p:spPr>
          <a:xfrm>
            <a:off x="554477" y="1954705"/>
            <a:ext cx="6345856" cy="185787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1124D9C-554B-03A9-B9BB-52DDA6E2F2CC}"/>
              </a:ext>
            </a:extLst>
          </p:cNvPr>
          <p:cNvSpPr/>
          <p:nvPr/>
        </p:nvSpPr>
        <p:spPr>
          <a:xfrm>
            <a:off x="554477" y="4142083"/>
            <a:ext cx="6345856" cy="1896559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C4F122-205A-0AF4-62F2-8BED06E252D5}"/>
              </a:ext>
            </a:extLst>
          </p:cNvPr>
          <p:cNvSpPr/>
          <p:nvPr/>
        </p:nvSpPr>
        <p:spPr>
          <a:xfrm>
            <a:off x="7056876" y="1954705"/>
            <a:ext cx="4906523" cy="408393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8E737E-5723-EE09-310A-38D1B6616FB2}"/>
              </a:ext>
            </a:extLst>
          </p:cNvPr>
          <p:cNvSpPr txBox="1"/>
          <p:nvPr/>
        </p:nvSpPr>
        <p:spPr>
          <a:xfrm>
            <a:off x="4497873" y="3406184"/>
            <a:ext cx="159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获取</a:t>
            </a:r>
            <a:r>
              <a:rPr lang="en-US" altLang="zh-CN" dirty="0">
                <a:latin typeface="+mn-ea"/>
              </a:rPr>
              <a:t>API KEY</a:t>
            </a:r>
            <a:endParaRPr lang="zh-CN" altLang="en-US" dirty="0"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BC3524-E220-3375-2911-3562597D7D58}"/>
              </a:ext>
            </a:extLst>
          </p:cNvPr>
          <p:cNvSpPr txBox="1"/>
          <p:nvPr/>
        </p:nvSpPr>
        <p:spPr>
          <a:xfrm>
            <a:off x="1481572" y="3406184"/>
            <a:ext cx="136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购买订阅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A7212CF8-7982-C767-D433-B887F1F6707A}"/>
              </a:ext>
            </a:extLst>
          </p:cNvPr>
          <p:cNvSpPr/>
          <p:nvPr/>
        </p:nvSpPr>
        <p:spPr>
          <a:xfrm>
            <a:off x="3448427" y="2720732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F86A492-2A2B-7938-1A43-7F964A02BF4D}"/>
              </a:ext>
            </a:extLst>
          </p:cNvPr>
          <p:cNvSpPr txBox="1"/>
          <p:nvPr/>
        </p:nvSpPr>
        <p:spPr>
          <a:xfrm>
            <a:off x="1342724" y="5669310"/>
            <a:ext cx="162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安装</a:t>
            </a:r>
            <a:r>
              <a:rPr lang="en-US" altLang="zh-CN" dirty="0">
                <a:latin typeface="+mn-ea"/>
              </a:rPr>
              <a:t>Node.js</a:t>
            </a:r>
            <a:endParaRPr lang="zh-CN" altLang="en-US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2D99310-54C9-3834-549D-85BA2F48ED88}"/>
              </a:ext>
            </a:extLst>
          </p:cNvPr>
          <p:cNvSpPr txBox="1"/>
          <p:nvPr/>
        </p:nvSpPr>
        <p:spPr>
          <a:xfrm>
            <a:off x="4369647" y="5661756"/>
            <a:ext cx="239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下载</a:t>
            </a:r>
            <a:r>
              <a:rPr lang="en-US" altLang="zh-CN" dirty="0">
                <a:latin typeface="+mn-ea"/>
              </a:rPr>
              <a:t>Claude Code</a:t>
            </a:r>
            <a:endParaRPr lang="zh-CN" altLang="en-US" dirty="0"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12B03C5-FD25-CCD5-EC62-17B8C5BC39C3}"/>
              </a:ext>
            </a:extLst>
          </p:cNvPr>
          <p:cNvSpPr txBox="1"/>
          <p:nvPr/>
        </p:nvSpPr>
        <p:spPr>
          <a:xfrm>
            <a:off x="8778936" y="3788215"/>
            <a:ext cx="140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配置</a:t>
            </a:r>
            <a:r>
              <a:rPr lang="en-US" altLang="zh-CN" dirty="0">
                <a:latin typeface="+mn-ea"/>
              </a:rPr>
              <a:t>API</a:t>
            </a:r>
            <a:endParaRPr lang="zh-CN" altLang="en-US" dirty="0">
              <a:latin typeface="+mn-ea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3CD52D73-3B9D-121C-C897-71AFA6A63C6E}"/>
              </a:ext>
            </a:extLst>
          </p:cNvPr>
          <p:cNvSpPr/>
          <p:nvPr/>
        </p:nvSpPr>
        <p:spPr>
          <a:xfrm>
            <a:off x="3458965" y="5089110"/>
            <a:ext cx="352114" cy="288758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15B54635-7440-958A-F59A-7BAC72A29453}"/>
              </a:ext>
            </a:extLst>
          </p:cNvPr>
          <p:cNvSpPr/>
          <p:nvPr/>
        </p:nvSpPr>
        <p:spPr>
          <a:xfrm rot="6936646">
            <a:off x="8526975" y="4064772"/>
            <a:ext cx="205370" cy="294672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E5E37FE-B7ED-C358-A2C5-AA522BA12321}"/>
              </a:ext>
            </a:extLst>
          </p:cNvPr>
          <p:cNvSpPr txBox="1"/>
          <p:nvPr/>
        </p:nvSpPr>
        <p:spPr>
          <a:xfrm>
            <a:off x="7201907" y="5690014"/>
            <a:ext cx="260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启动</a:t>
            </a:r>
            <a:r>
              <a:rPr lang="en-US" altLang="zh-CN" dirty="0">
                <a:latin typeface="+mn-ea"/>
              </a:rPr>
              <a:t>POWERSHELL</a:t>
            </a:r>
            <a:endParaRPr lang="zh-CN" altLang="en-US" dirty="0">
              <a:latin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78FC626-4B27-83BD-2AFC-C236E66E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71" r="15426"/>
          <a:stretch>
            <a:fillRect/>
          </a:stretch>
        </p:blipFill>
        <p:spPr>
          <a:xfrm>
            <a:off x="579705" y="2095971"/>
            <a:ext cx="2790450" cy="133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E66C774-A7CB-F3C6-551E-F64D3BE4A7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875" b="7335"/>
          <a:stretch>
            <a:fillRect/>
          </a:stretch>
        </p:blipFill>
        <p:spPr>
          <a:xfrm>
            <a:off x="3878813" y="2058967"/>
            <a:ext cx="2790450" cy="1310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A2E583-0B13-C732-6E4B-14C6BD342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36785" r="23837" b="10105"/>
          <a:stretch>
            <a:fillRect/>
          </a:stretch>
        </p:blipFill>
        <p:spPr bwMode="auto">
          <a:xfrm>
            <a:off x="579705" y="4287798"/>
            <a:ext cx="2807032" cy="13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019A55-E95A-2052-DB48-E91968D30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563" y="4630253"/>
            <a:ext cx="2884747" cy="86675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93D9DB1-CA6D-50C8-5309-53DF6D55D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429" y="2038544"/>
            <a:ext cx="2883000" cy="175861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A15AC02-5A55-D5B5-A266-97E80F8CE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907" y="4362917"/>
            <a:ext cx="2427810" cy="130639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519F2133-D5B3-A27D-34BC-B66D48F89560}"/>
              </a:ext>
            </a:extLst>
          </p:cNvPr>
          <p:cNvSpPr/>
          <p:nvPr/>
        </p:nvSpPr>
        <p:spPr>
          <a:xfrm>
            <a:off x="8296217" y="4454803"/>
            <a:ext cx="1169517" cy="2685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CB2F04D9-91C2-453B-C9D3-7D80E4D6AF62}"/>
              </a:ext>
            </a:extLst>
          </p:cNvPr>
          <p:cNvSpPr/>
          <p:nvPr/>
        </p:nvSpPr>
        <p:spPr>
          <a:xfrm>
            <a:off x="9675547" y="4966832"/>
            <a:ext cx="259350" cy="244556"/>
          </a:xfrm>
          <a:prstGeom prst="rightArrow">
            <a:avLst/>
          </a:prstGeom>
          <a:solidFill>
            <a:srgbClr val="7C7C7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90734D9-BD9E-1A7B-8C67-DBCDE1F4FA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8507"/>
          <a:stretch>
            <a:fillRect/>
          </a:stretch>
        </p:blipFill>
        <p:spPr>
          <a:xfrm>
            <a:off x="9934897" y="4339912"/>
            <a:ext cx="1928909" cy="133526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6545199-28A7-0936-3660-B9ECBF37D249}"/>
              </a:ext>
            </a:extLst>
          </p:cNvPr>
          <p:cNvSpPr txBox="1"/>
          <p:nvPr/>
        </p:nvSpPr>
        <p:spPr>
          <a:xfrm>
            <a:off x="9953198" y="5638041"/>
            <a:ext cx="260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CLAUDE</a:t>
            </a:r>
            <a:r>
              <a:rPr lang="zh-CN" altLang="en-US" dirty="0">
                <a:latin typeface="+mn-ea"/>
              </a:rPr>
              <a:t>，启动！</a:t>
            </a:r>
          </a:p>
        </p:txBody>
      </p:sp>
      <p:sp>
        <p:nvSpPr>
          <p:cNvPr id="60" name="矩形 59"/>
          <p:cNvSpPr/>
          <p:nvPr/>
        </p:nvSpPr>
        <p:spPr>
          <a:xfrm>
            <a:off x="2851100" y="6296230"/>
            <a:ext cx="726538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配置较复杂，但可自动循环，可完成复杂任务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9950064-8A2E-250B-F158-B9BA48ABE67B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8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45751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48A9637-3FE4-E546-5BC5-A4B276616847}"/>
              </a:ext>
            </a:extLst>
          </p:cNvPr>
          <p:cNvSpPr/>
          <p:nvPr/>
        </p:nvSpPr>
        <p:spPr>
          <a:xfrm>
            <a:off x="0" y="246620"/>
            <a:ext cx="457200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559BA2-453C-5689-4839-890C16FE0EDC}"/>
              </a:ext>
            </a:extLst>
          </p:cNvPr>
          <p:cNvSpPr/>
          <p:nvPr/>
        </p:nvSpPr>
        <p:spPr>
          <a:xfrm>
            <a:off x="488760" y="248885"/>
            <a:ext cx="65717" cy="710120"/>
          </a:xfrm>
          <a:prstGeom prst="rect">
            <a:avLst/>
          </a:prstGeom>
          <a:solidFill>
            <a:srgbClr val="034C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D6A1C7-1B65-1D40-0693-43B81FF18CB1}"/>
              </a:ext>
            </a:extLst>
          </p:cNvPr>
          <p:cNvSpPr txBox="1"/>
          <p:nvPr/>
        </p:nvSpPr>
        <p:spPr>
          <a:xfrm>
            <a:off x="534329" y="217347"/>
            <a:ext cx="1980029" cy="59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34C9C"/>
                </a:solidFill>
                <a:latin typeface="微软雅黑" panose="020B0503020204020204" pitchFamily="34" charset="-122"/>
              </a:rPr>
              <a:t>调用大模型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9B64C413-66D7-122F-BA98-497B30DF7537}"/>
              </a:ext>
            </a:extLst>
          </p:cNvPr>
          <p:cNvSpPr/>
          <p:nvPr/>
        </p:nvSpPr>
        <p:spPr>
          <a:xfrm>
            <a:off x="504965" y="982007"/>
            <a:ext cx="2346135" cy="55800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文本框 16">
            <a:extLst>
              <a:ext uri="{FF2B5EF4-FFF2-40B4-BE49-F238E27FC236}">
                <a16:creationId xmlns:a16="http://schemas.microsoft.com/office/drawing/2014/main" id="{2748C4C5-50D5-C49E-8258-0B131E807524}"/>
              </a:ext>
            </a:extLst>
          </p:cNvPr>
          <p:cNvSpPr txBox="1"/>
          <p:nvPr/>
        </p:nvSpPr>
        <p:spPr>
          <a:xfrm>
            <a:off x="387645" y="1071048"/>
            <a:ext cx="2580774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02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通过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+mn-ea"/>
              </a:rPr>
              <a:t>CL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ea"/>
                <a:cs typeface="+mn-cs"/>
              </a:rPr>
              <a:t>调用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CEFB23-8057-3AEB-D8DB-22AD0F6B0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176"/>
          <a:stretch>
            <a:fillRect/>
          </a:stretch>
        </p:blipFill>
        <p:spPr>
          <a:xfrm>
            <a:off x="818642" y="1571388"/>
            <a:ext cx="5792387" cy="25187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60485A-47DE-8946-1C9A-D80D9FF95D4E}"/>
              </a:ext>
            </a:extLst>
          </p:cNvPr>
          <p:cNvSpPr/>
          <p:nvPr/>
        </p:nvSpPr>
        <p:spPr>
          <a:xfrm>
            <a:off x="1074296" y="3012098"/>
            <a:ext cx="3115951" cy="28153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EE8206-7E0F-AB68-5DE8-0512EF089F09}"/>
              </a:ext>
            </a:extLst>
          </p:cNvPr>
          <p:cNvSpPr/>
          <p:nvPr/>
        </p:nvSpPr>
        <p:spPr>
          <a:xfrm>
            <a:off x="818643" y="3626511"/>
            <a:ext cx="3115952" cy="35205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5BF6EFF-2A27-F3A1-96B9-D21C8E68301F}"/>
              </a:ext>
            </a:extLst>
          </p:cNvPr>
          <p:cNvCxnSpPr>
            <a:cxnSpLocks/>
          </p:cNvCxnSpPr>
          <p:nvPr/>
        </p:nvCxnSpPr>
        <p:spPr>
          <a:xfrm flipV="1">
            <a:off x="4190247" y="2165075"/>
            <a:ext cx="3445845" cy="84702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9071654-1894-FDDE-1819-FA0E6FCC2493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3934595" y="3422620"/>
            <a:ext cx="3701497" cy="20389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8"/>
          <p:cNvSpPr txBox="1"/>
          <p:nvPr/>
        </p:nvSpPr>
        <p:spPr>
          <a:xfrm>
            <a:off x="7636091" y="1404649"/>
            <a:ext cx="4050943" cy="9154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125730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工作路径，</a:t>
            </a:r>
            <a:r>
              <a:rPr lang="en-US" altLang="zh-CN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Claude Code</a:t>
            </a: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默认操作该路径下的文件</a:t>
            </a: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2D5D7601-7319-1319-9620-634F75D5C909}"/>
              </a:ext>
            </a:extLst>
          </p:cNvPr>
          <p:cNvSpPr txBox="1"/>
          <p:nvPr/>
        </p:nvSpPr>
        <p:spPr>
          <a:xfrm>
            <a:off x="7636092" y="2782146"/>
            <a:ext cx="4050943" cy="1280948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0000" bIns="125730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可通过对话布置任务、安装技能等；还可执行命令比如</a:t>
            </a:r>
            <a:r>
              <a:rPr lang="en-US" altLang="zh-CN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/permissions</a:t>
            </a: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/skills</a:t>
            </a: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/context</a:t>
            </a:r>
            <a:r>
              <a:rPr lang="zh-CN" altLang="en-US" sz="1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261B1B5-1B3F-FD4B-FC47-4E507313F4A1}"/>
              </a:ext>
            </a:extLst>
          </p:cNvPr>
          <p:cNvSpPr txBox="1"/>
          <p:nvPr/>
        </p:nvSpPr>
        <p:spPr>
          <a:xfrm>
            <a:off x="5007072" y="4078795"/>
            <a:ext cx="2739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SKILL</a:t>
            </a:r>
            <a:endParaRPr lang="zh-CN" altLang="en-US" sz="1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D6F835E-AEBE-77B5-0081-3AFF86A3A198}"/>
              </a:ext>
            </a:extLst>
          </p:cNvPr>
          <p:cNvSpPr txBox="1"/>
          <p:nvPr/>
        </p:nvSpPr>
        <p:spPr>
          <a:xfrm>
            <a:off x="8488428" y="4078795"/>
            <a:ext cx="2739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上下文</a:t>
            </a:r>
            <a:endParaRPr lang="zh-CN" altLang="en-US" sz="1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5C9FC3A-E67D-D3B7-BA43-74AE5757AC80}"/>
              </a:ext>
            </a:extLst>
          </p:cNvPr>
          <p:cNvSpPr txBox="1"/>
          <p:nvPr/>
        </p:nvSpPr>
        <p:spPr>
          <a:xfrm>
            <a:off x="1006709" y="4078795"/>
            <a:ext cx="2739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模型权限</a:t>
            </a:r>
            <a:endParaRPr lang="zh-CN" altLang="en-US" sz="1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6" name="Picture 4" descr="AI Agent Memory. Memory is the Cornerstone of True… | by Cobus Greyling | Dec, 2025 | Medium">
            <a:extLst>
              <a:ext uri="{FF2B5EF4-FFF2-40B4-BE49-F238E27FC236}">
                <a16:creationId xmlns:a16="http://schemas.microsoft.com/office/drawing/2014/main" id="{914634C1-D261-BC6E-F5C6-4BB7889F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80" y="4539620"/>
            <a:ext cx="4197917" cy="22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LM agents process input through an LLM, interacting with tools, ...">
            <a:extLst>
              <a:ext uri="{FF2B5EF4-FFF2-40B4-BE49-F238E27FC236}">
                <a16:creationId xmlns:a16="http://schemas.microsoft.com/office/drawing/2014/main" id="{E0071C8E-1730-AE15-87D2-14289A0E1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16" y="4263459"/>
            <a:ext cx="3655692" cy="281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🤖 Understanding Agentic Systems and the Importance of Sandboxing | by Senthil Sivaramakrishnan | Medium">
            <a:extLst>
              <a:ext uri="{FF2B5EF4-FFF2-40B4-BE49-F238E27FC236}">
                <a16:creationId xmlns:a16="http://schemas.microsoft.com/office/drawing/2014/main" id="{8E54FD40-F81D-FB16-62FB-7AE4E8BB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AFC"/>
              </a:clrFrom>
              <a:clrTo>
                <a:srgbClr val="F9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2" y="4470374"/>
            <a:ext cx="3065623" cy="22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2923C52-EFDF-55FC-1520-8A46FBB0DA45}"/>
              </a:ext>
            </a:extLst>
          </p:cNvPr>
          <p:cNvSpPr txBox="1"/>
          <p:nvPr/>
        </p:nvSpPr>
        <p:spPr>
          <a:xfrm>
            <a:off x="-65237" y="6550223"/>
            <a:ext cx="101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第</a:t>
            </a:r>
            <a:fld id="{54A88424-9AAD-449D-8890-2E67345A2DDD}" type="slidenum">
              <a:rPr lang="zh-CN" altLang="en-US" sz="1400" smtClean="0"/>
              <a:t>9</a:t>
            </a:fld>
            <a:r>
              <a:rPr lang="zh-CN" altLang="en-US" sz="1400" dirty="0"/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918856851"/>
      </p:ext>
    </p:extLst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1286</Words>
  <Application>Microsoft Office PowerPoint</Application>
  <PresentationFormat>宽屏</PresentationFormat>
  <Paragraphs>211</Paragraphs>
  <Slides>19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阿里巴巴普惠体 3.0 65 Medium</vt:lpstr>
      <vt:lpstr>等线</vt:lpstr>
      <vt:lpstr>黑体</vt:lpstr>
      <vt:lpstr>Microsoft YaHei</vt:lpstr>
      <vt:lpstr>Microsoft YaHei</vt:lpstr>
      <vt:lpstr>Arial</vt:lpstr>
      <vt:lpstr>Calibri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曹泽平</dc:creator>
  <cp:lastModifiedBy>泽平 曹</cp:lastModifiedBy>
  <cp:revision>25</cp:revision>
  <dcterms:created xsi:type="dcterms:W3CDTF">2023-08-09T12:44:00Z</dcterms:created>
  <dcterms:modified xsi:type="dcterms:W3CDTF">2026-04-27T13:58:27Z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</Properties>
</file>